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rels" ContentType="application/vnd.openxmlformats-package.relationships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57"/>
  </p:notesMasterIdLst>
  <p:handoutMasterIdLst>
    <p:handoutMasterId r:id="rId58"/>
  </p:handoutMasterIdLst>
  <p:sldIdLst>
    <p:sldId id="285" r:id="rId2"/>
    <p:sldId id="481" r:id="rId3"/>
    <p:sldId id="300" r:id="rId4"/>
    <p:sldId id="494" r:id="rId5"/>
    <p:sldId id="573" r:id="rId6"/>
    <p:sldId id="304" r:id="rId7"/>
    <p:sldId id="310" r:id="rId8"/>
    <p:sldId id="420" r:id="rId9"/>
    <p:sldId id="417" r:id="rId10"/>
    <p:sldId id="586" r:id="rId11"/>
    <p:sldId id="583" r:id="rId12"/>
    <p:sldId id="587" r:id="rId13"/>
    <p:sldId id="588" r:id="rId14"/>
    <p:sldId id="600" r:id="rId15"/>
    <p:sldId id="581" r:id="rId16"/>
    <p:sldId id="345" r:id="rId17"/>
    <p:sldId id="645" r:id="rId18"/>
    <p:sldId id="646" r:id="rId19"/>
    <p:sldId id="647" r:id="rId20"/>
    <p:sldId id="260" r:id="rId21"/>
    <p:sldId id="261" r:id="rId22"/>
    <p:sldId id="650" r:id="rId23"/>
    <p:sldId id="648" r:id="rId24"/>
    <p:sldId id="262" r:id="rId25"/>
    <p:sldId id="264" r:id="rId26"/>
    <p:sldId id="649" r:id="rId27"/>
    <p:sldId id="651" r:id="rId28"/>
    <p:sldId id="652" r:id="rId29"/>
    <p:sldId id="653" r:id="rId30"/>
    <p:sldId id="297" r:id="rId31"/>
    <p:sldId id="654" r:id="rId32"/>
    <p:sldId id="655" r:id="rId33"/>
    <p:sldId id="298" r:id="rId34"/>
    <p:sldId id="672" r:id="rId35"/>
    <p:sldId id="482" r:id="rId36"/>
    <p:sldId id="322" r:id="rId37"/>
    <p:sldId id="483" r:id="rId38"/>
    <p:sldId id="484" r:id="rId39"/>
    <p:sldId id="485" r:id="rId40"/>
    <p:sldId id="486" r:id="rId41"/>
    <p:sldId id="487" r:id="rId42"/>
    <p:sldId id="323" r:id="rId43"/>
    <p:sldId id="325" r:id="rId44"/>
    <p:sldId id="326" r:id="rId45"/>
    <p:sldId id="426" r:id="rId46"/>
    <p:sldId id="644" r:id="rId47"/>
    <p:sldId id="428" r:id="rId48"/>
    <p:sldId id="429" r:id="rId49"/>
    <p:sldId id="324" r:id="rId50"/>
    <p:sldId id="327" r:id="rId51"/>
    <p:sldId id="328" r:id="rId52"/>
    <p:sldId id="329" r:id="rId53"/>
    <p:sldId id="330" r:id="rId54"/>
    <p:sldId id="331" r:id="rId55"/>
    <p:sldId id="332" r:id="rId56"/>
  </p:sldIdLst>
  <p:sldSz cx="4610100" cy="3460750"/>
  <p:notesSz cx="4610100" cy="3460750"/>
  <p:defaultTextStyle>
    <a:defPPr>
      <a:defRPr lang="en-J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841"/>
    <p:restoredTop sz="94694"/>
  </p:normalViewPr>
  <p:slideViewPr>
    <p:cSldViewPr>
      <p:cViewPr varScale="1">
        <p:scale>
          <a:sx n="240" d="100"/>
          <a:sy n="240" d="100"/>
        </p:scale>
        <p:origin x="1368" y="1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256" d="100"/>
          <a:sy n="256" d="100"/>
        </p:scale>
        <p:origin x="2336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D476FA8-26A4-2428-6C6E-D1C462948AB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1997075" cy="1730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JO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795523-0195-BE23-BC6A-84B47639E34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2611438" y="0"/>
            <a:ext cx="1997075" cy="1730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B841A9-A462-9D42-B73C-E9E820DC16C1}" type="datetimeFigureOut">
              <a:rPr lang="en-JO" smtClean="0"/>
              <a:t>02/03/2024</a:t>
            </a:fld>
            <a:endParaRPr lang="en-J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79299A-E37C-7E5B-08B7-F16E6017582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3287713"/>
            <a:ext cx="1997075" cy="1730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JO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FA2FC2-2B50-3DB2-B4DC-491CC3E5275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2611438" y="3287713"/>
            <a:ext cx="1997075" cy="1730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697F8C-8879-FD48-B418-1984B80DA1B2}" type="slidenum">
              <a:rPr lang="en-JO" smtClean="0"/>
              <a:t>‹#›</a:t>
            </a:fld>
            <a:endParaRPr lang="en-JO"/>
          </a:p>
        </p:txBody>
      </p:sp>
    </p:spTree>
    <p:extLst>
      <p:ext uri="{BB962C8B-B14F-4D97-AF65-F5344CB8AC3E}">
        <p14:creationId xmlns:p14="http://schemas.microsoft.com/office/powerpoint/2010/main" val="332961867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1997075" cy="1730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JO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2611438" y="0"/>
            <a:ext cx="1997075" cy="1730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5BA6A6-5030-5D42-882A-01B3DDD64073}" type="datetimeFigureOut">
              <a:rPr lang="en-JO" smtClean="0"/>
              <a:t>02/03/2024</a:t>
            </a:fld>
            <a:endParaRPr lang="en-JO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527175" y="433388"/>
            <a:ext cx="1555750" cy="11668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JO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460375" y="1665288"/>
            <a:ext cx="3689350" cy="136366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3287713"/>
            <a:ext cx="1997075" cy="1730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J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2611438" y="3287713"/>
            <a:ext cx="1997075" cy="1730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E1B438-D85F-6048-A414-B356208B0630}" type="slidenum">
              <a:rPr lang="en-JO" smtClean="0"/>
              <a:t>‹#›</a:t>
            </a:fld>
            <a:endParaRPr lang="en-JO"/>
          </a:p>
        </p:txBody>
      </p:sp>
    </p:spTree>
    <p:extLst>
      <p:ext uri="{BB962C8B-B14F-4D97-AF65-F5344CB8AC3E}">
        <p14:creationId xmlns:p14="http://schemas.microsoft.com/office/powerpoint/2010/main" val="17600813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B02277-9392-41C3-AA11-A5F619BDEEA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19715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B02277-9392-41C3-AA11-A5F619BDEEA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2779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B02277-9392-41C3-AA11-A5F619BDEEA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8577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B02277-9392-41C3-AA11-A5F619BDEEA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693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J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E1B438-D85F-6048-A414-B356208B0630}" type="slidenum">
              <a:rPr lang="en-JO" smtClean="0"/>
              <a:t>27</a:t>
            </a:fld>
            <a:endParaRPr lang="en-JO"/>
          </a:p>
        </p:txBody>
      </p:sp>
    </p:spTree>
    <p:extLst>
      <p:ext uri="{BB962C8B-B14F-4D97-AF65-F5344CB8AC3E}">
        <p14:creationId xmlns:p14="http://schemas.microsoft.com/office/powerpoint/2010/main" val="23539342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45757" y="1072832"/>
            <a:ext cx="3918585" cy="72675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691515" y="1938020"/>
            <a:ext cx="3227070" cy="8651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Dr. Malak Abdullah</a:t>
            </a:r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230505" y="3218497"/>
            <a:ext cx="1060323" cy="173037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First Semester 2021-2022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rgbClr val="7F7F7F"/>
                </a:solidFill>
                <a:latin typeface="Lucida Console"/>
                <a:cs typeface="Lucida Console"/>
              </a:defRPr>
            </a:lvl1pPr>
          </a:lstStyle>
          <a:p>
            <a:pPr marL="38100">
              <a:lnSpc>
                <a:spcPts val="670"/>
              </a:lnSpc>
            </a:pPr>
            <a:fld id="{81D60167-4931-47E6-BA6A-407CBD079E47}" type="slidenum">
              <a:rPr dirty="0"/>
              <a:t>‹#›</a:t>
            </a:fld>
            <a:r>
              <a:rPr spc="-240" dirty="0"/>
              <a:t> </a:t>
            </a:r>
            <a:r>
              <a:rPr dirty="0"/>
              <a:t>/</a:t>
            </a:r>
            <a:r>
              <a:rPr spc="-245" dirty="0"/>
              <a:t> </a:t>
            </a:r>
            <a:r>
              <a:rPr dirty="0"/>
              <a:t>29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04206"/>
            <a:ext cx="4610100" cy="467780"/>
          </a:xfrm>
        </p:spPr>
        <p:txBody>
          <a:bodyPr>
            <a:normAutofit/>
          </a:bodyPr>
          <a:lstStyle>
            <a:lvl1pPr>
              <a:defRPr sz="1959">
                <a:solidFill>
                  <a:srgbClr val="002060"/>
                </a:solidFill>
                <a:latin typeface="Palatino Linotype" panose="020405020505050303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6809" y="930954"/>
            <a:ext cx="4392788" cy="548163"/>
          </a:xfrm>
        </p:spPr>
        <p:txBody>
          <a:bodyPr/>
          <a:lstStyle>
            <a:lvl1pPr marL="128658" indent="-128658">
              <a:buClr>
                <a:schemeClr val="tx2"/>
              </a:buClr>
              <a:buSzPct val="90000"/>
              <a:buFont typeface="Palatino Linotype" panose="02040502050505030304" pitchFamily="18" charset="0"/>
              <a:buChar char="•"/>
              <a:defRPr sz="891">
                <a:latin typeface="Palatino Linotype" panose="02040502050505030304" pitchFamily="18" charset="0"/>
              </a:defRPr>
            </a:lvl1pPr>
            <a:lvl2pPr marL="281352" indent="-101089">
              <a:buClr>
                <a:schemeClr val="tx2"/>
              </a:buClr>
              <a:buSzPct val="90000"/>
              <a:buFont typeface="Wingdings" panose="05000000000000000000" pitchFamily="2" charset="2"/>
              <a:buChar char="§"/>
              <a:defRPr sz="802">
                <a:latin typeface="Palatino Linotype" panose="02040502050505030304" pitchFamily="18" charset="0"/>
              </a:defRPr>
            </a:lvl2pPr>
            <a:lvl3pPr marL="407182" indent="-77054">
              <a:buClr>
                <a:schemeClr val="tx2"/>
              </a:buClr>
              <a:buFont typeface="Courier New" panose="02070309020205020404" pitchFamily="49" charset="0"/>
              <a:buChar char="o"/>
              <a:defRPr sz="712">
                <a:latin typeface="Palatino Linotype" panose="02040502050505030304" pitchFamily="18" charset="0"/>
              </a:defRPr>
            </a:lvl3pPr>
            <a:lvl4pPr marL="510392" indent="-77761">
              <a:buClr>
                <a:schemeClr val="tx2"/>
              </a:buClr>
              <a:defRPr sz="623">
                <a:latin typeface="Palatino Linotype" panose="02040502050505030304" pitchFamily="18" charset="0"/>
              </a:defRPr>
            </a:lvl4pPr>
            <a:lvl5pPr marL="612894" indent="-77054">
              <a:buClr>
                <a:schemeClr val="tx2"/>
              </a:buClr>
              <a:defRPr sz="534">
                <a:latin typeface="Palatino Linotype" panose="02040502050505030304" pitchFamily="18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4083948" y="3320969"/>
            <a:ext cx="508256" cy="17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0102D1B-0293-4647-B4E5-AE469158D403}" type="slidenum">
              <a:rPr lang="en-US" sz="534" smtClean="0">
                <a:solidFill>
                  <a:schemeClr val="bg1">
                    <a:lumMod val="50000"/>
                  </a:schemeClr>
                </a:solidFill>
              </a:rPr>
              <a:pPr algn="r"/>
              <a:t>‹#›</a:t>
            </a:fld>
            <a:endParaRPr lang="en-US" sz="445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126809" y="676591"/>
            <a:ext cx="4392788" cy="0"/>
          </a:xfrm>
          <a:prstGeom prst="line">
            <a:avLst/>
          </a:prstGeom>
          <a:ln w="25400" cap="rnd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1ED4208-0E0E-41E2-BD22-594964537DF2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126809" y="672316"/>
            <a:ext cx="2838315" cy="155972"/>
          </a:xfrm>
        </p:spPr>
        <p:txBody>
          <a:bodyPr>
            <a:normAutofit/>
          </a:bodyPr>
          <a:lstStyle>
            <a:lvl1pPr marL="0" indent="0">
              <a:buNone/>
              <a:defRPr sz="623" i="1">
                <a:latin typeface="Palatino Linotype" panose="02040502050505030304" pitchFamily="18" charset="0"/>
              </a:defRPr>
            </a:lvl1pPr>
            <a:lvl2pPr marL="307508" indent="-103917">
              <a:defRPr sz="802">
                <a:latin typeface="Palatino Linotype" panose="02040502050505030304" pitchFamily="18" charset="0"/>
              </a:defRPr>
            </a:lvl2pPr>
            <a:lvl3pPr marL="459494" indent="-104623">
              <a:buFont typeface="Wingdings" panose="05000000000000000000" pitchFamily="2" charset="2"/>
              <a:buChar char="§"/>
              <a:defRPr sz="712">
                <a:latin typeface="Palatino Linotype" panose="02040502050505030304" pitchFamily="18" charset="0"/>
              </a:defRPr>
            </a:lvl3pPr>
            <a:lvl4pPr marL="610773" indent="-99675">
              <a:buFont typeface="Arial" panose="020B0604020202020204" pitchFamily="34" charset="0"/>
              <a:buChar char="»"/>
              <a:defRPr sz="623">
                <a:latin typeface="Palatino Linotype" panose="02040502050505030304" pitchFamily="18" charset="0"/>
              </a:defRPr>
            </a:lvl4pPr>
            <a:lvl5pPr>
              <a:defRPr sz="671">
                <a:latin typeface="Palatino Linotype" panose="02040502050505030304" pitchFamily="18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144338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04206"/>
            <a:ext cx="4610100" cy="467780"/>
          </a:xfrm>
        </p:spPr>
        <p:txBody>
          <a:bodyPr>
            <a:normAutofit/>
          </a:bodyPr>
          <a:lstStyle>
            <a:lvl1pPr>
              <a:defRPr sz="1959">
                <a:solidFill>
                  <a:srgbClr val="002060"/>
                </a:solidFill>
                <a:latin typeface="Palatino Linotype" panose="020405020505050303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6809" y="930954"/>
            <a:ext cx="4392788" cy="548163"/>
          </a:xfrm>
        </p:spPr>
        <p:txBody>
          <a:bodyPr/>
          <a:lstStyle>
            <a:lvl1pPr marL="128658" indent="-128658">
              <a:buClr>
                <a:schemeClr val="tx2"/>
              </a:buClr>
              <a:buSzPct val="90000"/>
              <a:buFont typeface="Palatino Linotype" panose="02040502050505030304" pitchFamily="18" charset="0"/>
              <a:buChar char="•"/>
              <a:defRPr sz="891">
                <a:latin typeface="Palatino Linotype" panose="02040502050505030304" pitchFamily="18" charset="0"/>
              </a:defRPr>
            </a:lvl1pPr>
            <a:lvl2pPr marL="281352" indent="-101089">
              <a:buClr>
                <a:schemeClr val="tx2"/>
              </a:buClr>
              <a:buSzPct val="90000"/>
              <a:buFont typeface="Wingdings" panose="05000000000000000000" pitchFamily="2" charset="2"/>
              <a:buChar char="§"/>
              <a:defRPr sz="802">
                <a:latin typeface="Palatino Linotype" panose="02040502050505030304" pitchFamily="18" charset="0"/>
              </a:defRPr>
            </a:lvl2pPr>
            <a:lvl3pPr marL="407182" indent="-77054">
              <a:buClr>
                <a:schemeClr val="tx2"/>
              </a:buClr>
              <a:buFont typeface="Courier New" panose="02070309020205020404" pitchFamily="49" charset="0"/>
              <a:buChar char="o"/>
              <a:defRPr sz="712">
                <a:latin typeface="Palatino Linotype" panose="02040502050505030304" pitchFamily="18" charset="0"/>
              </a:defRPr>
            </a:lvl3pPr>
            <a:lvl4pPr marL="510392" indent="-77761">
              <a:buClr>
                <a:schemeClr val="tx2"/>
              </a:buClr>
              <a:defRPr sz="623">
                <a:latin typeface="Palatino Linotype" panose="02040502050505030304" pitchFamily="18" charset="0"/>
              </a:defRPr>
            </a:lvl4pPr>
            <a:lvl5pPr marL="612894" indent="-77054">
              <a:buClr>
                <a:schemeClr val="tx2"/>
              </a:buClr>
              <a:defRPr sz="534">
                <a:latin typeface="Palatino Linotype" panose="02040502050505030304" pitchFamily="18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4083948" y="3320969"/>
            <a:ext cx="508256" cy="17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0102D1B-0293-4647-B4E5-AE469158D403}" type="slidenum">
              <a:rPr lang="en-US" sz="534" smtClean="0">
                <a:solidFill>
                  <a:schemeClr val="bg1">
                    <a:lumMod val="50000"/>
                  </a:schemeClr>
                </a:solidFill>
              </a:rPr>
              <a:pPr algn="r"/>
              <a:t>‹#›</a:t>
            </a:fld>
            <a:endParaRPr lang="en-US" sz="445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126809" y="676591"/>
            <a:ext cx="4392788" cy="0"/>
          </a:xfrm>
          <a:prstGeom prst="line">
            <a:avLst/>
          </a:prstGeom>
          <a:ln w="25400" cap="rnd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1ED4208-0E0E-41E2-BD22-594964537DF2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126809" y="672316"/>
            <a:ext cx="2838315" cy="155972"/>
          </a:xfrm>
        </p:spPr>
        <p:txBody>
          <a:bodyPr>
            <a:normAutofit/>
          </a:bodyPr>
          <a:lstStyle>
            <a:lvl1pPr marL="0" indent="0">
              <a:buNone/>
              <a:defRPr sz="623" i="1">
                <a:latin typeface="Palatino Linotype" panose="02040502050505030304" pitchFamily="18" charset="0"/>
              </a:defRPr>
            </a:lvl1pPr>
            <a:lvl2pPr marL="307508" indent="-103917">
              <a:defRPr sz="802">
                <a:latin typeface="Palatino Linotype" panose="02040502050505030304" pitchFamily="18" charset="0"/>
              </a:defRPr>
            </a:lvl2pPr>
            <a:lvl3pPr marL="459494" indent="-104623">
              <a:buFont typeface="Wingdings" panose="05000000000000000000" pitchFamily="2" charset="2"/>
              <a:buChar char="§"/>
              <a:defRPr sz="712">
                <a:latin typeface="Palatino Linotype" panose="02040502050505030304" pitchFamily="18" charset="0"/>
              </a:defRPr>
            </a:lvl3pPr>
            <a:lvl4pPr marL="610773" indent="-99675">
              <a:buFont typeface="Arial" panose="020B0604020202020204" pitchFamily="34" charset="0"/>
              <a:buChar char="»"/>
              <a:defRPr sz="623">
                <a:latin typeface="Palatino Linotype" panose="02040502050505030304" pitchFamily="18" charset="0"/>
              </a:defRPr>
            </a:lvl4pPr>
            <a:lvl5pPr>
              <a:defRPr sz="671">
                <a:latin typeface="Palatino Linotype" panose="02040502050505030304" pitchFamily="18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844506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04206"/>
            <a:ext cx="4610100" cy="467780"/>
          </a:xfrm>
        </p:spPr>
        <p:txBody>
          <a:bodyPr>
            <a:normAutofit/>
          </a:bodyPr>
          <a:lstStyle>
            <a:lvl1pPr>
              <a:defRPr sz="1959">
                <a:solidFill>
                  <a:srgbClr val="002060"/>
                </a:solidFill>
                <a:latin typeface="Palatino Linotype" panose="020405020505050303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6809" y="930954"/>
            <a:ext cx="4392788" cy="548163"/>
          </a:xfrm>
        </p:spPr>
        <p:txBody>
          <a:bodyPr/>
          <a:lstStyle>
            <a:lvl1pPr marL="128658" indent="-128658">
              <a:buClr>
                <a:schemeClr val="tx2"/>
              </a:buClr>
              <a:buSzPct val="90000"/>
              <a:buFont typeface="Palatino Linotype" panose="02040502050505030304" pitchFamily="18" charset="0"/>
              <a:buChar char="•"/>
              <a:defRPr sz="891">
                <a:latin typeface="Palatino Linotype" panose="02040502050505030304" pitchFamily="18" charset="0"/>
              </a:defRPr>
            </a:lvl1pPr>
            <a:lvl2pPr marL="281352" indent="-101089">
              <a:buClr>
                <a:schemeClr val="tx2"/>
              </a:buClr>
              <a:buSzPct val="90000"/>
              <a:buFont typeface="Wingdings" panose="05000000000000000000" pitchFamily="2" charset="2"/>
              <a:buChar char="§"/>
              <a:defRPr sz="802">
                <a:latin typeface="Palatino Linotype" panose="02040502050505030304" pitchFamily="18" charset="0"/>
              </a:defRPr>
            </a:lvl2pPr>
            <a:lvl3pPr marL="407182" indent="-77054">
              <a:buClr>
                <a:schemeClr val="tx2"/>
              </a:buClr>
              <a:buFont typeface="Courier New" panose="02070309020205020404" pitchFamily="49" charset="0"/>
              <a:buChar char="o"/>
              <a:defRPr sz="712">
                <a:latin typeface="Palatino Linotype" panose="02040502050505030304" pitchFamily="18" charset="0"/>
              </a:defRPr>
            </a:lvl3pPr>
            <a:lvl4pPr marL="510392" indent="-77761">
              <a:buClr>
                <a:schemeClr val="tx2"/>
              </a:buClr>
              <a:defRPr sz="623">
                <a:latin typeface="Palatino Linotype" panose="02040502050505030304" pitchFamily="18" charset="0"/>
              </a:defRPr>
            </a:lvl4pPr>
            <a:lvl5pPr marL="612894" indent="-77054">
              <a:buClr>
                <a:schemeClr val="tx2"/>
              </a:buClr>
              <a:defRPr sz="534">
                <a:latin typeface="Palatino Linotype" panose="02040502050505030304" pitchFamily="18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4083948" y="3320969"/>
            <a:ext cx="508256" cy="17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0102D1B-0293-4647-B4E5-AE469158D403}" type="slidenum">
              <a:rPr lang="en-US" sz="534" smtClean="0">
                <a:solidFill>
                  <a:schemeClr val="bg1">
                    <a:lumMod val="50000"/>
                  </a:schemeClr>
                </a:solidFill>
              </a:rPr>
              <a:pPr algn="r"/>
              <a:t>‹#›</a:t>
            </a:fld>
            <a:endParaRPr lang="en-US" sz="445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126809" y="676591"/>
            <a:ext cx="4392788" cy="0"/>
          </a:xfrm>
          <a:prstGeom prst="line">
            <a:avLst/>
          </a:prstGeom>
          <a:ln w="25400" cap="rnd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1ED4208-0E0E-41E2-BD22-594964537DF2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126809" y="672316"/>
            <a:ext cx="2838315" cy="155972"/>
          </a:xfrm>
        </p:spPr>
        <p:txBody>
          <a:bodyPr>
            <a:normAutofit/>
          </a:bodyPr>
          <a:lstStyle>
            <a:lvl1pPr marL="0" indent="0">
              <a:buNone/>
              <a:defRPr sz="623" i="1">
                <a:latin typeface="Palatino Linotype" panose="02040502050505030304" pitchFamily="18" charset="0"/>
              </a:defRPr>
            </a:lvl1pPr>
            <a:lvl2pPr marL="307508" indent="-103917">
              <a:defRPr sz="802">
                <a:latin typeface="Palatino Linotype" panose="02040502050505030304" pitchFamily="18" charset="0"/>
              </a:defRPr>
            </a:lvl2pPr>
            <a:lvl3pPr marL="459494" indent="-104623">
              <a:buFont typeface="Wingdings" panose="05000000000000000000" pitchFamily="2" charset="2"/>
              <a:buChar char="§"/>
              <a:defRPr sz="712">
                <a:latin typeface="Palatino Linotype" panose="02040502050505030304" pitchFamily="18" charset="0"/>
              </a:defRPr>
            </a:lvl3pPr>
            <a:lvl4pPr marL="610773" indent="-99675">
              <a:buFont typeface="Arial" panose="020B0604020202020204" pitchFamily="34" charset="0"/>
              <a:buChar char="»"/>
              <a:defRPr sz="623">
                <a:latin typeface="Palatino Linotype" panose="02040502050505030304" pitchFamily="18" charset="0"/>
              </a:defRPr>
            </a:lvl4pPr>
            <a:lvl5pPr>
              <a:defRPr sz="671">
                <a:latin typeface="Palatino Linotype" panose="02040502050505030304" pitchFamily="18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375644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04206"/>
            <a:ext cx="4610100" cy="467780"/>
          </a:xfrm>
        </p:spPr>
        <p:txBody>
          <a:bodyPr>
            <a:normAutofit/>
          </a:bodyPr>
          <a:lstStyle>
            <a:lvl1pPr>
              <a:defRPr sz="1959">
                <a:solidFill>
                  <a:srgbClr val="002060"/>
                </a:solidFill>
                <a:latin typeface="Palatino Linotype" panose="020405020505050303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6809" y="930954"/>
            <a:ext cx="4392788" cy="548163"/>
          </a:xfrm>
        </p:spPr>
        <p:txBody>
          <a:bodyPr/>
          <a:lstStyle>
            <a:lvl1pPr marL="128658" indent="-128658">
              <a:buClr>
                <a:schemeClr val="tx2"/>
              </a:buClr>
              <a:buSzPct val="90000"/>
              <a:buFont typeface="Palatino Linotype" panose="02040502050505030304" pitchFamily="18" charset="0"/>
              <a:buChar char="•"/>
              <a:defRPr sz="891">
                <a:latin typeface="Palatino Linotype" panose="02040502050505030304" pitchFamily="18" charset="0"/>
              </a:defRPr>
            </a:lvl1pPr>
            <a:lvl2pPr marL="281352" indent="-101089">
              <a:buClr>
                <a:schemeClr val="tx2"/>
              </a:buClr>
              <a:buSzPct val="90000"/>
              <a:buFont typeface="Wingdings" panose="05000000000000000000" pitchFamily="2" charset="2"/>
              <a:buChar char="§"/>
              <a:defRPr sz="802">
                <a:latin typeface="Palatino Linotype" panose="02040502050505030304" pitchFamily="18" charset="0"/>
              </a:defRPr>
            </a:lvl2pPr>
            <a:lvl3pPr marL="407182" indent="-77054">
              <a:buClr>
                <a:schemeClr val="tx2"/>
              </a:buClr>
              <a:buFont typeface="Courier New" panose="02070309020205020404" pitchFamily="49" charset="0"/>
              <a:buChar char="o"/>
              <a:defRPr sz="712">
                <a:latin typeface="Palatino Linotype" panose="02040502050505030304" pitchFamily="18" charset="0"/>
              </a:defRPr>
            </a:lvl3pPr>
            <a:lvl4pPr marL="510392" indent="-77761">
              <a:buClr>
                <a:schemeClr val="tx2"/>
              </a:buClr>
              <a:defRPr sz="623">
                <a:latin typeface="Palatino Linotype" panose="02040502050505030304" pitchFamily="18" charset="0"/>
              </a:defRPr>
            </a:lvl4pPr>
            <a:lvl5pPr marL="612894" indent="-77054">
              <a:buClr>
                <a:schemeClr val="tx2"/>
              </a:buClr>
              <a:defRPr sz="534">
                <a:latin typeface="Palatino Linotype" panose="02040502050505030304" pitchFamily="18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4083948" y="3320969"/>
            <a:ext cx="508256" cy="17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0102D1B-0293-4647-B4E5-AE469158D403}" type="slidenum">
              <a:rPr lang="en-US" sz="534" smtClean="0">
                <a:solidFill>
                  <a:schemeClr val="bg1">
                    <a:lumMod val="50000"/>
                  </a:schemeClr>
                </a:solidFill>
              </a:rPr>
              <a:pPr algn="r"/>
              <a:t>‹#›</a:t>
            </a:fld>
            <a:endParaRPr lang="en-US" sz="445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126809" y="676591"/>
            <a:ext cx="4392788" cy="0"/>
          </a:xfrm>
          <a:prstGeom prst="line">
            <a:avLst/>
          </a:prstGeom>
          <a:ln w="25400" cap="rnd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1ED4208-0E0E-41E2-BD22-594964537DF2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126809" y="672316"/>
            <a:ext cx="2838315" cy="155972"/>
          </a:xfrm>
        </p:spPr>
        <p:txBody>
          <a:bodyPr>
            <a:normAutofit/>
          </a:bodyPr>
          <a:lstStyle>
            <a:lvl1pPr marL="0" indent="0">
              <a:buNone/>
              <a:defRPr sz="623" i="1">
                <a:latin typeface="Palatino Linotype" panose="02040502050505030304" pitchFamily="18" charset="0"/>
              </a:defRPr>
            </a:lvl1pPr>
            <a:lvl2pPr marL="307508" indent="-103917">
              <a:defRPr sz="802">
                <a:latin typeface="Palatino Linotype" panose="02040502050505030304" pitchFamily="18" charset="0"/>
              </a:defRPr>
            </a:lvl2pPr>
            <a:lvl3pPr marL="459494" indent="-104623">
              <a:buFont typeface="Wingdings" panose="05000000000000000000" pitchFamily="2" charset="2"/>
              <a:buChar char="§"/>
              <a:defRPr sz="712">
                <a:latin typeface="Palatino Linotype" panose="02040502050505030304" pitchFamily="18" charset="0"/>
              </a:defRPr>
            </a:lvl3pPr>
            <a:lvl4pPr marL="610773" indent="-99675">
              <a:buFont typeface="Arial" panose="020B0604020202020204" pitchFamily="34" charset="0"/>
              <a:buChar char="»"/>
              <a:defRPr sz="623">
                <a:latin typeface="Palatino Linotype" panose="02040502050505030304" pitchFamily="18" charset="0"/>
              </a:defRPr>
            </a:lvl4pPr>
            <a:lvl5pPr>
              <a:defRPr sz="671">
                <a:latin typeface="Palatino Linotype" panose="02040502050505030304" pitchFamily="18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865607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086385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400" b="0" i="1">
                <a:solidFill>
                  <a:srgbClr val="009900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-133350" y="3342078"/>
            <a:ext cx="2152650" cy="107722"/>
          </a:xfrm>
        </p:spPr>
        <p:txBody>
          <a:bodyPr lIns="0" tIns="0" rIns="0" bIns="0"/>
          <a:lstStyle>
            <a:lvl1pPr algn="ctr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Dr. Malak Abdullah</a:t>
            </a:r>
            <a:endParaRPr lang="en-US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rgbClr val="7F7F7F"/>
                </a:solidFill>
                <a:latin typeface="Lucida Console"/>
                <a:cs typeface="Lucida Console"/>
              </a:defRPr>
            </a:lvl1pPr>
          </a:lstStyle>
          <a:p>
            <a:pPr marL="38100">
              <a:lnSpc>
                <a:spcPts val="670"/>
              </a:lnSpc>
            </a:pPr>
            <a:fld id="{81D60167-4931-47E6-BA6A-407CBD079E47}" type="slidenum">
              <a:rPr dirty="0"/>
              <a:t>‹#›</a:t>
            </a:fld>
            <a:r>
              <a:rPr spc="-240" dirty="0"/>
              <a:t> </a:t>
            </a:r>
            <a:r>
              <a:rPr dirty="0"/>
              <a:t>/</a:t>
            </a:r>
            <a:r>
              <a:rPr spc="-245" dirty="0"/>
              <a:t> </a:t>
            </a:r>
            <a:r>
              <a:rPr dirty="0"/>
              <a:t>29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400" b="0" i="1">
                <a:solidFill>
                  <a:srgbClr val="009900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230505" y="795972"/>
            <a:ext cx="2005393" cy="22840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2374201" y="795972"/>
            <a:ext cx="2005393" cy="22840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Dr. Malak Abdullah</a:t>
            </a:r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>
          <a:xfrm>
            <a:off x="230505" y="3218497"/>
            <a:ext cx="1060323" cy="173037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First Semester 2021-2022</a:t>
            </a:r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rgbClr val="7F7F7F"/>
                </a:solidFill>
                <a:latin typeface="Lucida Console"/>
                <a:cs typeface="Lucida Console"/>
              </a:defRPr>
            </a:lvl1pPr>
          </a:lstStyle>
          <a:p>
            <a:pPr marL="38100">
              <a:lnSpc>
                <a:spcPts val="670"/>
              </a:lnSpc>
            </a:pPr>
            <a:fld id="{81D60167-4931-47E6-BA6A-407CBD079E47}" type="slidenum">
              <a:rPr dirty="0"/>
              <a:t>‹#›</a:t>
            </a:fld>
            <a:r>
              <a:rPr spc="-240" dirty="0"/>
              <a:t> </a:t>
            </a:r>
            <a:r>
              <a:rPr dirty="0"/>
              <a:t>/</a:t>
            </a:r>
            <a:r>
              <a:rPr spc="-245" dirty="0"/>
              <a:t> </a:t>
            </a:r>
            <a:r>
              <a:rPr dirty="0"/>
              <a:t>29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400" b="0" i="1">
                <a:solidFill>
                  <a:srgbClr val="009900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Dr. Malak Abdullah</a:t>
            </a:r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>
          <a:xfrm>
            <a:off x="230505" y="3218497"/>
            <a:ext cx="1060323" cy="173037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First Semester 2021-2022</a:t>
            </a:r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rgbClr val="7F7F7F"/>
                </a:solidFill>
                <a:latin typeface="Lucida Console"/>
                <a:cs typeface="Lucida Console"/>
              </a:defRPr>
            </a:lvl1pPr>
          </a:lstStyle>
          <a:p>
            <a:pPr marL="38100">
              <a:lnSpc>
                <a:spcPts val="670"/>
              </a:lnSpc>
            </a:pPr>
            <a:fld id="{81D60167-4931-47E6-BA6A-407CBD079E47}" type="slidenum">
              <a:rPr dirty="0"/>
              <a:t>‹#›</a:t>
            </a:fld>
            <a:r>
              <a:rPr spc="-240" dirty="0"/>
              <a:t> </a:t>
            </a:r>
            <a:r>
              <a:rPr dirty="0"/>
              <a:t>/</a:t>
            </a:r>
            <a:r>
              <a:rPr spc="-245" dirty="0"/>
              <a:t> </a:t>
            </a:r>
            <a:r>
              <a:rPr dirty="0"/>
              <a:t>29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>
          <a:xfrm>
            <a:off x="-209550" y="3342078"/>
            <a:ext cx="2286000" cy="107722"/>
          </a:xfrm>
        </p:spPr>
        <p:txBody>
          <a:bodyPr lIns="0" tIns="0" rIns="0" bIns="0"/>
          <a:lstStyle>
            <a:lvl1pPr algn="ctr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Dr. Malak Abdullah</a:t>
            </a:r>
            <a:endParaRPr lang="en-US" dirty="0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rgbClr val="7F7F7F"/>
                </a:solidFill>
                <a:latin typeface="Lucida Console"/>
                <a:cs typeface="Lucida Console"/>
              </a:defRPr>
            </a:lvl1pPr>
          </a:lstStyle>
          <a:p>
            <a:pPr marL="38100">
              <a:lnSpc>
                <a:spcPts val="670"/>
              </a:lnSpc>
            </a:pPr>
            <a:fld id="{81D60167-4931-47E6-BA6A-407CBD079E47}" type="slidenum">
              <a:rPr dirty="0"/>
              <a:t>‹#›</a:t>
            </a:fld>
            <a:r>
              <a:rPr spc="-240" dirty="0"/>
              <a:t> </a:t>
            </a:r>
            <a:r>
              <a:rPr dirty="0"/>
              <a:t>/</a:t>
            </a:r>
            <a:r>
              <a:rPr spc="-245" dirty="0"/>
              <a:t> </a:t>
            </a:r>
            <a:r>
              <a:rPr dirty="0"/>
              <a:t>29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04206"/>
            <a:ext cx="4610100" cy="467780"/>
          </a:xfrm>
        </p:spPr>
        <p:txBody>
          <a:bodyPr>
            <a:normAutofit/>
          </a:bodyPr>
          <a:lstStyle>
            <a:lvl1pPr>
              <a:defRPr sz="1959">
                <a:solidFill>
                  <a:srgbClr val="002060"/>
                </a:solidFill>
                <a:latin typeface="Palatino Linotype" panose="020405020505050303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6809" y="930954"/>
            <a:ext cx="4392788" cy="548163"/>
          </a:xfrm>
        </p:spPr>
        <p:txBody>
          <a:bodyPr/>
          <a:lstStyle>
            <a:lvl1pPr marL="128658" indent="-128658">
              <a:buClr>
                <a:schemeClr val="tx2"/>
              </a:buClr>
              <a:buSzPct val="90000"/>
              <a:buFont typeface="Palatino Linotype" panose="02040502050505030304" pitchFamily="18" charset="0"/>
              <a:buChar char="•"/>
              <a:defRPr sz="891">
                <a:latin typeface="Palatino Linotype" panose="02040502050505030304" pitchFamily="18" charset="0"/>
              </a:defRPr>
            </a:lvl1pPr>
            <a:lvl2pPr marL="281352" indent="-101089">
              <a:buClr>
                <a:schemeClr val="tx2"/>
              </a:buClr>
              <a:buSzPct val="90000"/>
              <a:buFont typeface="Wingdings" panose="05000000000000000000" pitchFamily="2" charset="2"/>
              <a:buChar char="§"/>
              <a:defRPr sz="802">
                <a:latin typeface="Palatino Linotype" panose="02040502050505030304" pitchFamily="18" charset="0"/>
              </a:defRPr>
            </a:lvl2pPr>
            <a:lvl3pPr marL="407182" indent="-77054">
              <a:buClr>
                <a:schemeClr val="tx2"/>
              </a:buClr>
              <a:buFont typeface="Courier New" panose="02070309020205020404" pitchFamily="49" charset="0"/>
              <a:buChar char="o"/>
              <a:defRPr sz="712">
                <a:latin typeface="Palatino Linotype" panose="02040502050505030304" pitchFamily="18" charset="0"/>
              </a:defRPr>
            </a:lvl3pPr>
            <a:lvl4pPr marL="510392" indent="-77761">
              <a:buClr>
                <a:schemeClr val="tx2"/>
              </a:buClr>
              <a:defRPr sz="623">
                <a:latin typeface="Palatino Linotype" panose="02040502050505030304" pitchFamily="18" charset="0"/>
              </a:defRPr>
            </a:lvl4pPr>
            <a:lvl5pPr marL="612894" indent="-77054">
              <a:buClr>
                <a:schemeClr val="tx2"/>
              </a:buClr>
              <a:defRPr sz="534">
                <a:latin typeface="Palatino Linotype" panose="02040502050505030304" pitchFamily="18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4083948" y="3320969"/>
            <a:ext cx="508256" cy="17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0102D1B-0293-4647-B4E5-AE469158D403}" type="slidenum">
              <a:rPr lang="en-US" sz="534" smtClean="0">
                <a:solidFill>
                  <a:schemeClr val="bg1">
                    <a:lumMod val="50000"/>
                  </a:schemeClr>
                </a:solidFill>
              </a:rPr>
              <a:pPr algn="r"/>
              <a:t>‹#›</a:t>
            </a:fld>
            <a:endParaRPr lang="en-US" sz="445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126809" y="676591"/>
            <a:ext cx="4392788" cy="0"/>
          </a:xfrm>
          <a:prstGeom prst="line">
            <a:avLst/>
          </a:prstGeom>
          <a:ln w="25400" cap="rnd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1ED4208-0E0E-41E2-BD22-594964537DF2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126809" y="672316"/>
            <a:ext cx="2838315" cy="155972"/>
          </a:xfrm>
        </p:spPr>
        <p:txBody>
          <a:bodyPr>
            <a:normAutofit/>
          </a:bodyPr>
          <a:lstStyle>
            <a:lvl1pPr marL="0" indent="0">
              <a:buNone/>
              <a:defRPr sz="623" i="1">
                <a:latin typeface="Palatino Linotype" panose="02040502050505030304" pitchFamily="18" charset="0"/>
              </a:defRPr>
            </a:lvl1pPr>
            <a:lvl2pPr marL="307508" indent="-103917">
              <a:defRPr sz="802">
                <a:latin typeface="Palatino Linotype" panose="02040502050505030304" pitchFamily="18" charset="0"/>
              </a:defRPr>
            </a:lvl2pPr>
            <a:lvl3pPr marL="459494" indent="-104623">
              <a:buFont typeface="Wingdings" panose="05000000000000000000" pitchFamily="2" charset="2"/>
              <a:buChar char="§"/>
              <a:defRPr sz="712">
                <a:latin typeface="Palatino Linotype" panose="02040502050505030304" pitchFamily="18" charset="0"/>
              </a:defRPr>
            </a:lvl3pPr>
            <a:lvl4pPr marL="610773" indent="-99675">
              <a:buFont typeface="Arial" panose="020B0604020202020204" pitchFamily="34" charset="0"/>
              <a:buChar char="»"/>
              <a:defRPr sz="623">
                <a:latin typeface="Palatino Linotype" panose="02040502050505030304" pitchFamily="18" charset="0"/>
              </a:defRPr>
            </a:lvl4pPr>
            <a:lvl5pPr>
              <a:defRPr sz="671">
                <a:latin typeface="Palatino Linotype" panose="02040502050505030304" pitchFamily="18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7157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04206"/>
            <a:ext cx="4610100" cy="467780"/>
          </a:xfrm>
        </p:spPr>
        <p:txBody>
          <a:bodyPr>
            <a:normAutofit/>
          </a:bodyPr>
          <a:lstStyle>
            <a:lvl1pPr>
              <a:defRPr sz="1959">
                <a:solidFill>
                  <a:srgbClr val="002060"/>
                </a:solidFill>
                <a:latin typeface="Palatino Linotype" panose="020405020505050303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6809" y="930954"/>
            <a:ext cx="4392788" cy="548163"/>
          </a:xfrm>
        </p:spPr>
        <p:txBody>
          <a:bodyPr/>
          <a:lstStyle>
            <a:lvl1pPr marL="128658" indent="-128658">
              <a:buClr>
                <a:schemeClr val="tx2"/>
              </a:buClr>
              <a:buSzPct val="90000"/>
              <a:buFont typeface="Palatino Linotype" panose="02040502050505030304" pitchFamily="18" charset="0"/>
              <a:buChar char="•"/>
              <a:defRPr sz="891">
                <a:latin typeface="Palatino Linotype" panose="02040502050505030304" pitchFamily="18" charset="0"/>
              </a:defRPr>
            </a:lvl1pPr>
            <a:lvl2pPr marL="281352" indent="-101089">
              <a:buClr>
                <a:schemeClr val="tx2"/>
              </a:buClr>
              <a:buSzPct val="90000"/>
              <a:buFont typeface="Wingdings" panose="05000000000000000000" pitchFamily="2" charset="2"/>
              <a:buChar char="§"/>
              <a:defRPr sz="802">
                <a:latin typeface="Palatino Linotype" panose="02040502050505030304" pitchFamily="18" charset="0"/>
              </a:defRPr>
            </a:lvl2pPr>
            <a:lvl3pPr marL="407182" indent="-77054">
              <a:buClr>
                <a:schemeClr val="tx2"/>
              </a:buClr>
              <a:buFont typeface="Courier New" panose="02070309020205020404" pitchFamily="49" charset="0"/>
              <a:buChar char="o"/>
              <a:defRPr sz="712">
                <a:latin typeface="Palatino Linotype" panose="02040502050505030304" pitchFamily="18" charset="0"/>
              </a:defRPr>
            </a:lvl3pPr>
            <a:lvl4pPr marL="510392" indent="-77761">
              <a:buClr>
                <a:schemeClr val="tx2"/>
              </a:buClr>
              <a:defRPr sz="623">
                <a:latin typeface="Palatino Linotype" panose="02040502050505030304" pitchFamily="18" charset="0"/>
              </a:defRPr>
            </a:lvl4pPr>
            <a:lvl5pPr marL="612894" indent="-77054">
              <a:buClr>
                <a:schemeClr val="tx2"/>
              </a:buClr>
              <a:defRPr sz="534">
                <a:latin typeface="Palatino Linotype" panose="02040502050505030304" pitchFamily="18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4083948" y="3320969"/>
            <a:ext cx="508256" cy="17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0102D1B-0293-4647-B4E5-AE469158D403}" type="slidenum">
              <a:rPr lang="en-US" sz="534" smtClean="0">
                <a:solidFill>
                  <a:schemeClr val="bg1">
                    <a:lumMod val="50000"/>
                  </a:schemeClr>
                </a:solidFill>
              </a:rPr>
              <a:pPr algn="r"/>
              <a:t>‹#›</a:t>
            </a:fld>
            <a:endParaRPr lang="en-US" sz="445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126809" y="676591"/>
            <a:ext cx="4392788" cy="0"/>
          </a:xfrm>
          <a:prstGeom prst="line">
            <a:avLst/>
          </a:prstGeom>
          <a:ln w="25400" cap="rnd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1ED4208-0E0E-41E2-BD22-594964537DF2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126809" y="672316"/>
            <a:ext cx="2838315" cy="155972"/>
          </a:xfrm>
        </p:spPr>
        <p:txBody>
          <a:bodyPr>
            <a:normAutofit/>
          </a:bodyPr>
          <a:lstStyle>
            <a:lvl1pPr marL="0" indent="0">
              <a:buNone/>
              <a:defRPr sz="623" i="1">
                <a:latin typeface="Palatino Linotype" panose="02040502050505030304" pitchFamily="18" charset="0"/>
              </a:defRPr>
            </a:lvl1pPr>
            <a:lvl2pPr marL="307508" indent="-103917">
              <a:defRPr sz="802">
                <a:latin typeface="Palatino Linotype" panose="02040502050505030304" pitchFamily="18" charset="0"/>
              </a:defRPr>
            </a:lvl2pPr>
            <a:lvl3pPr marL="459494" indent="-104623">
              <a:buFont typeface="Wingdings" panose="05000000000000000000" pitchFamily="2" charset="2"/>
              <a:buChar char="§"/>
              <a:defRPr sz="712">
                <a:latin typeface="Palatino Linotype" panose="02040502050505030304" pitchFamily="18" charset="0"/>
              </a:defRPr>
            </a:lvl3pPr>
            <a:lvl4pPr marL="610773" indent="-99675">
              <a:buFont typeface="Arial" panose="020B0604020202020204" pitchFamily="34" charset="0"/>
              <a:buChar char="»"/>
              <a:defRPr sz="623">
                <a:latin typeface="Palatino Linotype" panose="02040502050505030304" pitchFamily="18" charset="0"/>
              </a:defRPr>
            </a:lvl4pPr>
            <a:lvl5pPr>
              <a:defRPr sz="671">
                <a:latin typeface="Palatino Linotype" panose="02040502050505030304" pitchFamily="18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607821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04206"/>
            <a:ext cx="4610100" cy="467780"/>
          </a:xfrm>
        </p:spPr>
        <p:txBody>
          <a:bodyPr>
            <a:normAutofit/>
          </a:bodyPr>
          <a:lstStyle>
            <a:lvl1pPr>
              <a:defRPr sz="1959">
                <a:solidFill>
                  <a:srgbClr val="002060"/>
                </a:solidFill>
                <a:latin typeface="Palatino Linotype" panose="020405020505050303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6809" y="930954"/>
            <a:ext cx="4392788" cy="548163"/>
          </a:xfrm>
        </p:spPr>
        <p:txBody>
          <a:bodyPr/>
          <a:lstStyle>
            <a:lvl1pPr marL="128658" indent="-128658">
              <a:buClr>
                <a:schemeClr val="tx2"/>
              </a:buClr>
              <a:buSzPct val="90000"/>
              <a:buFont typeface="Palatino Linotype" panose="02040502050505030304" pitchFamily="18" charset="0"/>
              <a:buChar char="•"/>
              <a:defRPr sz="891">
                <a:latin typeface="Palatino Linotype" panose="02040502050505030304" pitchFamily="18" charset="0"/>
              </a:defRPr>
            </a:lvl1pPr>
            <a:lvl2pPr marL="281352" indent="-101089">
              <a:buClr>
                <a:schemeClr val="tx2"/>
              </a:buClr>
              <a:buSzPct val="90000"/>
              <a:buFont typeface="Wingdings" panose="05000000000000000000" pitchFamily="2" charset="2"/>
              <a:buChar char="§"/>
              <a:defRPr sz="802">
                <a:latin typeface="Palatino Linotype" panose="02040502050505030304" pitchFamily="18" charset="0"/>
              </a:defRPr>
            </a:lvl2pPr>
            <a:lvl3pPr marL="407182" indent="-77054">
              <a:buClr>
                <a:schemeClr val="tx2"/>
              </a:buClr>
              <a:buFont typeface="Courier New" panose="02070309020205020404" pitchFamily="49" charset="0"/>
              <a:buChar char="o"/>
              <a:defRPr sz="712">
                <a:latin typeface="Palatino Linotype" panose="02040502050505030304" pitchFamily="18" charset="0"/>
              </a:defRPr>
            </a:lvl3pPr>
            <a:lvl4pPr marL="510392" indent="-77761">
              <a:buClr>
                <a:schemeClr val="tx2"/>
              </a:buClr>
              <a:defRPr sz="623">
                <a:latin typeface="Palatino Linotype" panose="02040502050505030304" pitchFamily="18" charset="0"/>
              </a:defRPr>
            </a:lvl4pPr>
            <a:lvl5pPr marL="612894" indent="-77054">
              <a:buClr>
                <a:schemeClr val="tx2"/>
              </a:buClr>
              <a:defRPr sz="534">
                <a:latin typeface="Palatino Linotype" panose="02040502050505030304" pitchFamily="18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4083948" y="3320969"/>
            <a:ext cx="508256" cy="17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0102D1B-0293-4647-B4E5-AE469158D403}" type="slidenum">
              <a:rPr lang="en-US" sz="534" smtClean="0">
                <a:solidFill>
                  <a:schemeClr val="bg1">
                    <a:lumMod val="50000"/>
                  </a:schemeClr>
                </a:solidFill>
              </a:rPr>
              <a:pPr algn="r"/>
              <a:t>‹#›</a:t>
            </a:fld>
            <a:endParaRPr lang="en-US" sz="445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126809" y="676591"/>
            <a:ext cx="4392788" cy="0"/>
          </a:xfrm>
          <a:prstGeom prst="line">
            <a:avLst/>
          </a:prstGeom>
          <a:ln w="25400" cap="rnd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1ED4208-0E0E-41E2-BD22-594964537DF2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126809" y="672316"/>
            <a:ext cx="2838315" cy="155972"/>
          </a:xfrm>
        </p:spPr>
        <p:txBody>
          <a:bodyPr>
            <a:normAutofit/>
          </a:bodyPr>
          <a:lstStyle>
            <a:lvl1pPr marL="0" indent="0">
              <a:buNone/>
              <a:defRPr sz="623" i="1">
                <a:latin typeface="Palatino Linotype" panose="02040502050505030304" pitchFamily="18" charset="0"/>
              </a:defRPr>
            </a:lvl1pPr>
            <a:lvl2pPr marL="307508" indent="-103917">
              <a:defRPr sz="802">
                <a:latin typeface="Palatino Linotype" panose="02040502050505030304" pitchFamily="18" charset="0"/>
              </a:defRPr>
            </a:lvl2pPr>
            <a:lvl3pPr marL="459494" indent="-104623">
              <a:buFont typeface="Wingdings" panose="05000000000000000000" pitchFamily="2" charset="2"/>
              <a:buChar char="§"/>
              <a:defRPr sz="712">
                <a:latin typeface="Palatino Linotype" panose="02040502050505030304" pitchFamily="18" charset="0"/>
              </a:defRPr>
            </a:lvl3pPr>
            <a:lvl4pPr marL="610773" indent="-99675">
              <a:buFont typeface="Arial" panose="020B0604020202020204" pitchFamily="34" charset="0"/>
              <a:buChar char="»"/>
              <a:defRPr sz="623">
                <a:latin typeface="Palatino Linotype" panose="02040502050505030304" pitchFamily="18" charset="0"/>
              </a:defRPr>
            </a:lvl4pPr>
            <a:lvl5pPr>
              <a:defRPr sz="671">
                <a:latin typeface="Palatino Linotype" panose="02040502050505030304" pitchFamily="18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896800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04206"/>
            <a:ext cx="4610100" cy="467780"/>
          </a:xfrm>
        </p:spPr>
        <p:txBody>
          <a:bodyPr>
            <a:normAutofit/>
          </a:bodyPr>
          <a:lstStyle>
            <a:lvl1pPr>
              <a:defRPr sz="1959">
                <a:solidFill>
                  <a:srgbClr val="002060"/>
                </a:solidFill>
                <a:latin typeface="Palatino Linotype" panose="020405020505050303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6809" y="930954"/>
            <a:ext cx="4392788" cy="548163"/>
          </a:xfrm>
        </p:spPr>
        <p:txBody>
          <a:bodyPr/>
          <a:lstStyle>
            <a:lvl1pPr marL="128658" indent="-128658">
              <a:buClr>
                <a:schemeClr val="tx2"/>
              </a:buClr>
              <a:buSzPct val="90000"/>
              <a:buFont typeface="Palatino Linotype" panose="02040502050505030304" pitchFamily="18" charset="0"/>
              <a:buChar char="•"/>
              <a:defRPr sz="891">
                <a:latin typeface="Palatino Linotype" panose="02040502050505030304" pitchFamily="18" charset="0"/>
              </a:defRPr>
            </a:lvl1pPr>
            <a:lvl2pPr marL="281352" indent="-101089">
              <a:buClr>
                <a:schemeClr val="tx2"/>
              </a:buClr>
              <a:buSzPct val="90000"/>
              <a:buFont typeface="Wingdings" panose="05000000000000000000" pitchFamily="2" charset="2"/>
              <a:buChar char="§"/>
              <a:defRPr sz="802">
                <a:latin typeface="Palatino Linotype" panose="02040502050505030304" pitchFamily="18" charset="0"/>
              </a:defRPr>
            </a:lvl2pPr>
            <a:lvl3pPr marL="407182" indent="-77054">
              <a:buClr>
                <a:schemeClr val="tx2"/>
              </a:buClr>
              <a:buFont typeface="Courier New" panose="02070309020205020404" pitchFamily="49" charset="0"/>
              <a:buChar char="o"/>
              <a:defRPr sz="712">
                <a:latin typeface="Palatino Linotype" panose="02040502050505030304" pitchFamily="18" charset="0"/>
              </a:defRPr>
            </a:lvl3pPr>
            <a:lvl4pPr marL="510392" indent="-77761">
              <a:buClr>
                <a:schemeClr val="tx2"/>
              </a:buClr>
              <a:defRPr sz="623">
                <a:latin typeface="Palatino Linotype" panose="02040502050505030304" pitchFamily="18" charset="0"/>
              </a:defRPr>
            </a:lvl4pPr>
            <a:lvl5pPr marL="612894" indent="-77054">
              <a:buClr>
                <a:schemeClr val="tx2"/>
              </a:buClr>
              <a:defRPr sz="534">
                <a:latin typeface="Palatino Linotype" panose="02040502050505030304" pitchFamily="18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4083948" y="3320969"/>
            <a:ext cx="508256" cy="17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0102D1B-0293-4647-B4E5-AE469158D403}" type="slidenum">
              <a:rPr lang="en-US" sz="534" smtClean="0">
                <a:solidFill>
                  <a:schemeClr val="bg1">
                    <a:lumMod val="50000"/>
                  </a:schemeClr>
                </a:solidFill>
              </a:rPr>
              <a:pPr algn="r"/>
              <a:t>‹#›</a:t>
            </a:fld>
            <a:endParaRPr lang="en-US" sz="445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126809" y="676591"/>
            <a:ext cx="4392788" cy="0"/>
          </a:xfrm>
          <a:prstGeom prst="line">
            <a:avLst/>
          </a:prstGeom>
          <a:ln w="25400" cap="rnd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1ED4208-0E0E-41E2-BD22-594964537DF2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126809" y="672316"/>
            <a:ext cx="2838315" cy="155972"/>
          </a:xfrm>
        </p:spPr>
        <p:txBody>
          <a:bodyPr>
            <a:normAutofit/>
          </a:bodyPr>
          <a:lstStyle>
            <a:lvl1pPr marL="0" indent="0">
              <a:buNone/>
              <a:defRPr sz="623" i="1">
                <a:latin typeface="Palatino Linotype" panose="02040502050505030304" pitchFamily="18" charset="0"/>
              </a:defRPr>
            </a:lvl1pPr>
            <a:lvl2pPr marL="307508" indent="-103917">
              <a:defRPr sz="802">
                <a:latin typeface="Palatino Linotype" panose="02040502050505030304" pitchFamily="18" charset="0"/>
              </a:defRPr>
            </a:lvl2pPr>
            <a:lvl3pPr marL="459494" indent="-104623">
              <a:buFont typeface="Wingdings" panose="05000000000000000000" pitchFamily="2" charset="2"/>
              <a:buChar char="§"/>
              <a:defRPr sz="712">
                <a:latin typeface="Palatino Linotype" panose="02040502050505030304" pitchFamily="18" charset="0"/>
              </a:defRPr>
            </a:lvl3pPr>
            <a:lvl4pPr marL="610773" indent="-99675">
              <a:buFont typeface="Arial" panose="020B0604020202020204" pitchFamily="34" charset="0"/>
              <a:buChar char="»"/>
              <a:defRPr sz="623">
                <a:latin typeface="Palatino Linotype" panose="02040502050505030304" pitchFamily="18" charset="0"/>
              </a:defRPr>
            </a:lvl4pPr>
            <a:lvl5pPr>
              <a:defRPr sz="671">
                <a:latin typeface="Palatino Linotype" panose="02040502050505030304" pitchFamily="18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016071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0" y="0"/>
            <a:ext cx="4608004" cy="4499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754149" y="211465"/>
            <a:ext cx="1101801" cy="2444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1">
                <a:solidFill>
                  <a:srgbClr val="009900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67931" y="856397"/>
            <a:ext cx="3874236" cy="18923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1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0" y="3346060"/>
            <a:ext cx="2095500" cy="10772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Dr. Malak Abdullah</a:t>
            </a:r>
            <a:endParaRPr lang="en-US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4214228" y="3342078"/>
            <a:ext cx="351789" cy="101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" b="0" i="0">
                <a:solidFill>
                  <a:srgbClr val="7F7F7F"/>
                </a:solidFill>
                <a:latin typeface="Lucida Console"/>
                <a:cs typeface="Lucida Console"/>
              </a:defRPr>
            </a:lvl1pPr>
          </a:lstStyle>
          <a:p>
            <a:pPr marL="38100">
              <a:lnSpc>
                <a:spcPts val="670"/>
              </a:lnSpc>
            </a:pPr>
            <a:fld id="{81D60167-4931-47E6-BA6A-407CBD079E47}" type="slidenum">
              <a:rPr dirty="0"/>
              <a:t>‹#›</a:t>
            </a:fld>
            <a:r>
              <a:rPr spc="-240" dirty="0"/>
              <a:t> </a:t>
            </a:r>
            <a:r>
              <a:rPr dirty="0"/>
              <a:t>/</a:t>
            </a:r>
            <a:r>
              <a:rPr spc="-245" dirty="0"/>
              <a:t> </a:t>
            </a:r>
            <a:r>
              <a:rPr dirty="0"/>
              <a:t>29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8" r:id="rId6"/>
    <p:sldLayoutId id="2147483669" r:id="rId7"/>
    <p:sldLayoutId id="2147483672" r:id="rId8"/>
    <p:sldLayoutId id="2147483678" r:id="rId9"/>
    <p:sldLayoutId id="2147483679" r:id="rId10"/>
    <p:sldLayoutId id="2147483680" r:id="rId11"/>
    <p:sldLayoutId id="2147483682" r:id="rId12"/>
    <p:sldLayoutId id="2147483689" r:id="rId13"/>
    <p:sldLayoutId id="2147483690" r:id="rId14"/>
  </p:sldLayoutIdLst>
  <p:hf hdr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9.xml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microsoft.com/office/2007/relationships/hdphoto" Target="../media/hdphoto4.wdp"/><Relationship Id="rId3" Type="http://schemas.openxmlformats.org/officeDocument/2006/relationships/image" Target="../media/image122.png"/><Relationship Id="rId7" Type="http://schemas.openxmlformats.org/officeDocument/2006/relationships/image" Target="../media/image17.wmf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6" Type="http://schemas.openxmlformats.org/officeDocument/2006/relationships/oleObject" Target="../embeddings/oleObject2.bin"/><Relationship Id="rId11" Type="http://schemas.microsoft.com/office/2007/relationships/hdphoto" Target="../media/hdphoto3.wdp"/><Relationship Id="rId5" Type="http://schemas.openxmlformats.org/officeDocument/2006/relationships/image" Target="../media/image16.wmf"/><Relationship Id="rId15" Type="http://schemas.openxmlformats.org/officeDocument/2006/relationships/image" Target="../media/image21.wmf"/><Relationship Id="rId10" Type="http://schemas.openxmlformats.org/officeDocument/2006/relationships/image" Target="../media/image19.png"/><Relationship Id="rId4" Type="http://schemas.openxmlformats.org/officeDocument/2006/relationships/oleObject" Target="../embeddings/oleObject1.bin"/><Relationship Id="rId9" Type="http://schemas.microsoft.com/office/2007/relationships/hdphoto" Target="../media/hdphoto2.wdp"/><Relationship Id="rId14" Type="http://schemas.openxmlformats.org/officeDocument/2006/relationships/oleObject" Target="../embeddings/oleObject3.bin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.bin"/><Relationship Id="rId3" Type="http://schemas.openxmlformats.org/officeDocument/2006/relationships/image" Target="../media/image129.png"/><Relationship Id="rId7" Type="http://schemas.microsoft.com/office/2007/relationships/hdphoto" Target="../media/hdphoto5.wd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3.png"/><Relationship Id="rId11" Type="http://schemas.openxmlformats.org/officeDocument/2006/relationships/image" Target="../media/image134.png"/><Relationship Id="rId5" Type="http://schemas.openxmlformats.org/officeDocument/2006/relationships/image" Target="../media/image22.wmf"/><Relationship Id="rId10" Type="http://schemas.openxmlformats.org/officeDocument/2006/relationships/image" Target="../media/image133.png"/><Relationship Id="rId4" Type="http://schemas.openxmlformats.org/officeDocument/2006/relationships/oleObject" Target="../embeddings/oleObject4.bin"/><Relationship Id="rId9" Type="http://schemas.openxmlformats.org/officeDocument/2006/relationships/image" Target="../media/image24.w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12.xml"/><Relationship Id="rId4" Type="http://schemas.microsoft.com/office/2007/relationships/hdphoto" Target="../media/hdphoto6.wdp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numpy.org/doc/stable/reference/generated/numpy.ndarray.shape.html#numpy.ndarray.shape" TargetMode="External"/><Relationship Id="rId2" Type="http://schemas.openxmlformats.org/officeDocument/2006/relationships/hyperlink" Target="https://numpy.org/doc/stable/reference/generated/numpy.ndarray.html#numpy.ndarray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numpy.org/doc/stable/reference/arrays.indexing.html#arrays-indexing" TargetMode="External"/><Relationship Id="rId5" Type="http://schemas.openxmlformats.org/officeDocument/2006/relationships/hyperlink" Target="https://numpy.org/doc/stable/reference/arrays.dtypes.html#arrays-dtypes" TargetMode="External"/><Relationship Id="rId4" Type="http://schemas.openxmlformats.org/officeDocument/2006/relationships/hyperlink" Target="https://docs.python.org/3/library/stdtypes.html#tuple" TargetMode="Externa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hyperlink" Target="https://numpy.org/doc/stable/reference/arrays.ndarray.html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7" Type="http://schemas.openxmlformats.org/officeDocument/2006/relationships/hyperlink" Target="http://d2l.ai/chapter_appendix-mathematics-for-deep-learning/geometry-linear-algebraic-ops.html#geometry-of-vectors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Fvi9A_tEmXQ" TargetMode="External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B983E1-3189-FC28-3D43-C9253B4F7E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5757" y="1072832"/>
            <a:ext cx="3918585" cy="830997"/>
          </a:xfrm>
        </p:spPr>
        <p:txBody>
          <a:bodyPr/>
          <a:lstStyle/>
          <a:p>
            <a:pPr algn="ctr" rtl="1"/>
            <a:r>
              <a:rPr lang="en-US" sz="1800" b="1" dirty="0"/>
              <a:t>Machine Learning</a:t>
            </a:r>
            <a:br>
              <a:rPr lang="en-US" sz="1800" b="1" dirty="0"/>
            </a:br>
            <a:br>
              <a:rPr lang="en-US" sz="1800" b="1" dirty="0"/>
            </a:br>
            <a:r>
              <a:rPr lang="en-US" sz="1800" b="1" dirty="0"/>
              <a:t>02- Mathematics for Machine Learning</a:t>
            </a:r>
            <a:endParaRPr lang="en-JO" sz="1800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DC9349-7CA4-CF89-6833-B5AD9FAED9B6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628650" y="2263775"/>
            <a:ext cx="3227070" cy="507831"/>
          </a:xfrm>
        </p:spPr>
        <p:txBody>
          <a:bodyPr/>
          <a:lstStyle/>
          <a:p>
            <a:pPr algn="ctr"/>
            <a:r>
              <a:rPr lang="en-US" dirty="0"/>
              <a:t>Dr. Malak Abdullah</a:t>
            </a:r>
          </a:p>
          <a:p>
            <a:pPr algn="ctr"/>
            <a:r>
              <a:rPr lang="en-US" dirty="0"/>
              <a:t>Computer Science Department</a:t>
            </a:r>
          </a:p>
          <a:p>
            <a:pPr algn="ctr"/>
            <a:r>
              <a:rPr lang="en-US" dirty="0"/>
              <a:t>Jordan University of Science and Technology</a:t>
            </a:r>
          </a:p>
        </p:txBody>
      </p:sp>
    </p:spTree>
    <p:extLst>
      <p:ext uri="{BB962C8B-B14F-4D97-AF65-F5344CB8AC3E}">
        <p14:creationId xmlns:p14="http://schemas.microsoft.com/office/powerpoint/2010/main" val="25955828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7312" y="204206"/>
            <a:ext cx="4392788" cy="467780"/>
          </a:xfrm>
        </p:spPr>
        <p:txBody>
          <a:bodyPr/>
          <a:lstStyle/>
          <a:p>
            <a:r>
              <a:rPr lang="en-US" dirty="0"/>
              <a:t>Norm of a Vector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71450" y="791189"/>
                <a:ext cx="4114801" cy="2409955"/>
              </a:xfrm>
            </p:spPr>
            <p:txBody>
              <a:bodyPr/>
              <a:lstStyle/>
              <a:p>
                <a:r>
                  <a:rPr lang="en-US" dirty="0"/>
                  <a:t>A vector </a:t>
                </a:r>
                <a:r>
                  <a:rPr lang="en-US" b="1" i="1" dirty="0">
                    <a:solidFill>
                      <a:srgbClr val="0070C0"/>
                    </a:solidFill>
                  </a:rPr>
                  <a:t>norm</a:t>
                </a:r>
                <a:r>
                  <a:rPr lang="en-US" dirty="0"/>
                  <a:t> is a function that maps a vector to a scalar value</a:t>
                </a:r>
              </a:p>
              <a:p>
                <a:pPr lvl="1"/>
                <a:r>
                  <a:rPr lang="en-US" dirty="0"/>
                  <a:t>The norm is a measure of the size of the vector</a:t>
                </a:r>
              </a:p>
              <a:p>
                <a:r>
                  <a:rPr lang="en-US" dirty="0"/>
                  <a:t>The norm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should satisfy the following properties:</a:t>
                </a:r>
              </a:p>
              <a:p>
                <a:pPr lvl="1"/>
                <a:r>
                  <a:rPr lang="en-US" dirty="0"/>
                  <a:t>Scaling: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Triangle inequality: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𝐱</m:t>
                        </m:r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𝐲</m:t>
                        </m:r>
                      </m:e>
                    </m:d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d>
                    <m:r>
                      <a:rPr lang="en-US" b="1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𝐲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Must be non-negative: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d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endParaRPr lang="en-US" dirty="0"/>
              </a:p>
              <a:p>
                <a:r>
                  <a:rPr lang="en-US" dirty="0"/>
                  <a:t>The general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norm </a:t>
                </a:r>
                <a:r>
                  <a:rPr lang="en-US" dirty="0"/>
                  <a:t>of a vector </a:t>
                </a:r>
                <a14:m>
                  <m:oMath xmlns:m="http://schemas.openxmlformats.org/officeDocument/2006/math">
                    <m:r>
                      <a:rPr lang="en-US" b="1">
                        <a:latin typeface="Cambria Math" panose="02040503050406030204" pitchFamily="18" charset="0"/>
                      </a:rPr>
                      <m:t>𝐱</m:t>
                    </m:r>
                  </m:oMath>
                </a14:m>
                <a:r>
                  <a:rPr lang="en-US" dirty="0"/>
                  <a:t> is obtained as: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=2, </m:t>
                    </m:r>
                  </m:oMath>
                </a14:m>
                <a:r>
                  <a:rPr lang="en-US" dirty="0"/>
                  <a:t>we have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norm </a:t>
                </a:r>
                <a:endParaRPr lang="en-US" dirty="0">
                  <a:solidFill>
                    <a:srgbClr val="002060"/>
                  </a:solidFill>
                </a:endParaRPr>
              </a:p>
              <a:p>
                <a:pPr lvl="1"/>
                <a:r>
                  <a:rPr lang="en-US" dirty="0"/>
                  <a:t>Also called </a:t>
                </a:r>
                <a:r>
                  <a:rPr lang="en-US" b="1" dirty="0"/>
                  <a:t>Euclidean norm</a:t>
                </a:r>
              </a:p>
              <a:p>
                <a:pPr lvl="1"/>
                <a:r>
                  <a:rPr lang="en-US" dirty="0"/>
                  <a:t>It is the most often used norm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norm </a:t>
                </a:r>
                <a:r>
                  <a:rPr lang="en-US" dirty="0"/>
                  <a:t>is often denoted just as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d>
                  </m:oMath>
                </a14:m>
                <a:r>
                  <a:rPr lang="en-US" dirty="0"/>
                  <a:t> with the subscript 2 omitted</a:t>
                </a:r>
              </a:p>
              <a:p>
                <a:endParaRPr lang="en-US" sz="445" dirty="0"/>
              </a:p>
              <a:p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=1, </m:t>
                    </m:r>
                  </m:oMath>
                </a14:m>
                <a:r>
                  <a:rPr lang="en-US" dirty="0"/>
                  <a:t>we have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norm </a:t>
                </a:r>
                <a:endParaRPr lang="en-US" dirty="0">
                  <a:solidFill>
                    <a:srgbClr val="002060"/>
                  </a:solidFill>
                </a:endParaRPr>
              </a:p>
              <a:p>
                <a:pPr lvl="1"/>
                <a:r>
                  <a:rPr lang="en-US" dirty="0"/>
                  <a:t>Uses the absolute values of the elements</a:t>
                </a:r>
              </a:p>
              <a:p>
                <a:pPr lvl="1"/>
                <a:r>
                  <a:rPr lang="en-US" dirty="0"/>
                  <a:t>Discriminate between zero and non-zero elements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1450" y="791189"/>
                <a:ext cx="4114801" cy="2409955"/>
              </a:xfrm>
              <a:blipFill>
                <a:blip r:embed="rId2"/>
                <a:stretch>
                  <a:fillRect l="-1846" t="-1571"/>
                </a:stretch>
              </a:blipFill>
            </p:spPr>
            <p:txBody>
              <a:bodyPr/>
              <a:lstStyle/>
              <a:p>
                <a:r>
                  <a:rPr lang="en-J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86ACEC9-0407-43D0-B1FF-18DA0751EE34}"/>
                  </a:ext>
                </a:extLst>
              </p:cNvPr>
              <p:cNvSpPr txBox="1"/>
              <p:nvPr/>
            </p:nvSpPr>
            <p:spPr>
              <a:xfrm>
                <a:off x="3072589" y="1070413"/>
                <a:ext cx="1250433" cy="4968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802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802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802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</m:d>
                        </m:e>
                        <m:sub>
                          <m:r>
                            <a:rPr lang="en-US" sz="802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sz="802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802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802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ctrlPr>
                                    <a:rPr lang="en-US" sz="802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802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802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802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US" sz="802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sz="802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802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802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802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802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lang="en-US" sz="802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802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802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sz="802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86ACEC9-0407-43D0-B1FF-18DA0751EE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2589" y="1070413"/>
                <a:ext cx="1250433" cy="496867"/>
              </a:xfrm>
              <a:prstGeom prst="rect">
                <a:avLst/>
              </a:prstGeom>
              <a:blipFill>
                <a:blip r:embed="rId3"/>
                <a:stretch>
                  <a:fillRect t="-57500" b="-110000"/>
                </a:stretch>
              </a:blipFill>
            </p:spPr>
            <p:txBody>
              <a:bodyPr/>
              <a:lstStyle/>
              <a:p>
                <a:r>
                  <a:rPr lang="en-J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E3FA7EA-2C65-C48C-666B-7F741464421D}"/>
                  </a:ext>
                </a:extLst>
              </p:cNvPr>
              <p:cNvSpPr txBox="1"/>
              <p:nvPr/>
            </p:nvSpPr>
            <p:spPr>
              <a:xfrm>
                <a:off x="2914650" y="1833829"/>
                <a:ext cx="1597856" cy="5724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802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802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802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</m:d>
                        </m:e>
                        <m:sub>
                          <m:r>
                            <a:rPr lang="en-US" sz="802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802" i="1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802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nary>
                            <m:naryPr>
                              <m:chr m:val="∑"/>
                              <m:ctrlPr>
                                <a:rPr lang="en-US" sz="802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802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802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802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US" sz="802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802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802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sz="802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nary>
                        </m:e>
                      </m:rad>
                      <m:r>
                        <a:rPr lang="en-US" sz="802" i="1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802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sz="802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802" b="1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p>
                              <m:r>
                                <a:rPr lang="en-US" sz="802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sz="802" b="1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rad>
                    </m:oMath>
                  </m:oMathPara>
                </a14:m>
                <a:endParaRPr lang="en-US" sz="802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E3FA7EA-2C65-C48C-666B-7F74146442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4650" y="1833829"/>
                <a:ext cx="1597856" cy="572401"/>
              </a:xfrm>
              <a:prstGeom prst="rect">
                <a:avLst/>
              </a:prstGeom>
              <a:blipFill>
                <a:blip r:embed="rId4"/>
                <a:stretch>
                  <a:fillRect t="-47826" b="-84783"/>
                </a:stretch>
              </a:blipFill>
            </p:spPr>
            <p:txBody>
              <a:bodyPr/>
              <a:lstStyle/>
              <a:p>
                <a:r>
                  <a:rPr lang="en-J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2CB8944-F15D-D6CA-830B-2C4FF23E074E}"/>
                  </a:ext>
                </a:extLst>
              </p:cNvPr>
              <p:cNvSpPr txBox="1"/>
              <p:nvPr/>
            </p:nvSpPr>
            <p:spPr>
              <a:xfrm>
                <a:off x="2914650" y="2617108"/>
                <a:ext cx="1250433" cy="4290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802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802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802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</m:d>
                        </m:e>
                        <m:sub>
                          <m:r>
                            <a:rPr lang="en-US" sz="802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802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802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802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802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802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802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802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02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802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sz="802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2CB8944-F15D-D6CA-830B-2C4FF23E07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4650" y="2617108"/>
                <a:ext cx="1250433" cy="429092"/>
              </a:xfrm>
              <a:prstGeom prst="rect">
                <a:avLst/>
              </a:prstGeom>
              <a:blipFill>
                <a:blip r:embed="rId5"/>
                <a:stretch>
                  <a:fillRect t="-75000" b="-119444"/>
                </a:stretch>
              </a:blipFill>
            </p:spPr>
            <p:txBody>
              <a:bodyPr/>
              <a:lstStyle/>
              <a:p>
                <a:r>
                  <a:rPr lang="en-J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629991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Matrices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26809" y="930954"/>
                <a:ext cx="4392788" cy="1952907"/>
              </a:xfrm>
            </p:spPr>
            <p:txBody>
              <a:bodyPr/>
              <a:lstStyle/>
              <a:p>
                <a:r>
                  <a:rPr lang="en-US" b="1" i="1" dirty="0">
                    <a:solidFill>
                      <a:srgbClr val="0070C0"/>
                    </a:solidFill>
                  </a:rPr>
                  <a:t>Matrix</a:t>
                </a:r>
                <a:r>
                  <a:rPr lang="en-US" b="1" dirty="0"/>
                  <a:t> </a:t>
                </a:r>
                <a:r>
                  <a:rPr lang="en-US" dirty="0"/>
                  <a:t>is a rectangular array of real-valued scalars arranged in </a:t>
                </a:r>
                <a:r>
                  <a:rPr lang="en-US" i="1" dirty="0"/>
                  <a:t>m </a:t>
                </a:r>
                <a:r>
                  <a:rPr lang="en-US" dirty="0"/>
                  <a:t>horizontal rows and </a:t>
                </a:r>
                <a:r>
                  <a:rPr lang="en-US" i="1" dirty="0"/>
                  <a:t>n </a:t>
                </a:r>
                <a:r>
                  <a:rPr lang="en-US" dirty="0"/>
                  <a:t>vertical columns</a:t>
                </a:r>
              </a:p>
              <a:p>
                <a:pPr lvl="1"/>
                <a:r>
                  <a:rPr lang="en-US" dirty="0"/>
                  <a:t>Each element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i="1" dirty="0"/>
                  <a:t> </a:t>
                </a:r>
                <a:r>
                  <a:rPr lang="en-US" dirty="0"/>
                  <a:t>belongs to the </a:t>
                </a:r>
                <a:r>
                  <a:rPr lang="en-US" i="1" dirty="0" err="1"/>
                  <a:t>i</a:t>
                </a:r>
                <a:r>
                  <a:rPr lang="en-US" baseline="30000" dirty="0" err="1"/>
                  <a:t>th</a:t>
                </a:r>
                <a:r>
                  <a:rPr lang="en-US" dirty="0"/>
                  <a:t> row and </a:t>
                </a:r>
                <a:r>
                  <a:rPr lang="en-US" i="1" dirty="0" err="1"/>
                  <a:t>j</a:t>
                </a:r>
                <a:r>
                  <a:rPr lang="en-US" baseline="30000" dirty="0" err="1"/>
                  <a:t>th</a:t>
                </a:r>
                <a:r>
                  <a:rPr lang="en-US" dirty="0"/>
                  <a:t> column</a:t>
                </a:r>
              </a:p>
              <a:p>
                <a:pPr lvl="1"/>
                <a:r>
                  <a:rPr lang="en-US" dirty="0"/>
                  <a:t>The elements are denoted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dirty="0"/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𝐀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dirty="0"/>
                  <a:t> or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>
                                <a:latin typeface="Cambria Math" panose="02040503050406030204" pitchFamily="18" charset="0"/>
                              </a:rPr>
                              <m:t>𝐀</m:t>
                            </m:r>
                          </m:e>
                        </m:d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dirty="0"/>
                  <a:t> or </a:t>
                </a:r>
                <a14:m>
                  <m:oMath xmlns:m="http://schemas.openxmlformats.org/officeDocument/2006/math">
                    <m:r>
                      <a:rPr lang="en-US" b="1">
                        <a:latin typeface="Cambria Math" panose="02040503050406030204" pitchFamily="18" charset="0"/>
                      </a:rPr>
                      <m:t>𝐀</m:t>
                    </m:r>
                    <m:d>
                      <m:d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𝒋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For the matrix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𝐀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, the size (dimension)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or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Matrices are denoted by bold-font upper-case letters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6809" y="930954"/>
                <a:ext cx="4392788" cy="1952907"/>
              </a:xfrm>
              <a:blipFill>
                <a:blip r:embed="rId2"/>
                <a:stretch>
                  <a:fillRect l="-1734" t="-1935"/>
                </a:stretch>
              </a:blipFill>
            </p:spPr>
            <p:txBody>
              <a:bodyPr/>
              <a:lstStyle/>
              <a:p>
                <a:r>
                  <a:rPr lang="en-JO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86679" y="1634188"/>
            <a:ext cx="1539525" cy="687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9290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Matrices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2952" y="680117"/>
                <a:ext cx="4203298" cy="2879058"/>
              </a:xfrm>
            </p:spPr>
            <p:txBody>
              <a:bodyPr/>
              <a:lstStyle/>
              <a:p>
                <a:r>
                  <a:rPr lang="en-US" dirty="0"/>
                  <a:t>Addition or subtraction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Scalar multiplication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Matrix multiplication</a:t>
                </a:r>
              </a:p>
              <a:p>
                <a:endParaRPr lang="en-US" sz="445" dirty="0"/>
              </a:p>
              <a:p>
                <a:pPr lvl="1"/>
                <a:r>
                  <a:rPr lang="en-US" dirty="0"/>
                  <a:t>Defined only  if the number of columns of the left matrix is the same as the number of rows of the right matrix</a:t>
                </a:r>
              </a:p>
              <a:p>
                <a:pPr lvl="1"/>
                <a:r>
                  <a:rPr lang="en-US" dirty="0"/>
                  <a:t>Note that </a:t>
                </a:r>
                <a14:m>
                  <m:oMath xmlns:m="http://schemas.openxmlformats.org/officeDocument/2006/math">
                    <m:r>
                      <a:rPr lang="en-US" b="1">
                        <a:latin typeface="Cambria Math" panose="02040503050406030204" pitchFamily="18" charset="0"/>
                      </a:rPr>
                      <m:t>𝐀𝐁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𝐁𝐀</m:t>
                    </m:r>
                  </m:oMath>
                </a14:m>
                <a:endParaRPr lang="en-US" b="1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b="1" dirty="0"/>
              </a:p>
              <a:p>
                <a:pPr lvl="1"/>
                <a:endParaRPr lang="en-US" b="1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2952" y="680117"/>
                <a:ext cx="4203298" cy="2879058"/>
              </a:xfrm>
              <a:blipFill>
                <a:blip r:embed="rId3"/>
                <a:stretch>
                  <a:fillRect l="-1807" t="-1316" r="-602"/>
                </a:stretch>
              </a:blipFill>
            </p:spPr>
            <p:txBody>
              <a:bodyPr/>
              <a:lstStyle/>
              <a:p>
                <a:r>
                  <a:rPr lang="en-JO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1727928" y="930954"/>
          <a:ext cx="1154245" cy="235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371600" imgH="279360" progId="Equation.DSMT4">
                  <p:embed/>
                </p:oleObj>
              </mc:Choice>
              <mc:Fallback>
                <p:oleObj name="Equation" r:id="rId4" imgW="1371600" imgH="279360" progId="Equation.DSMT4">
                  <p:embed/>
                  <p:pic>
                    <p:nvPicPr>
                      <p:cNvPr id="4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27928" y="930954"/>
                        <a:ext cx="1154245" cy="23518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6"/>
          <p:cNvGraphicFramePr>
            <a:graphicFrameLocks noChangeAspect="1"/>
          </p:cNvGraphicFramePr>
          <p:nvPr/>
        </p:nvGraphicFramePr>
        <p:xfrm>
          <a:off x="1727927" y="1604662"/>
          <a:ext cx="727068" cy="2077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977760" imgH="279360" progId="Equation.DSMT4">
                  <p:embed/>
                </p:oleObj>
              </mc:Choice>
              <mc:Fallback>
                <p:oleObj name="Equation" r:id="rId6" imgW="977760" imgH="279360" progId="Equation.DSMT4">
                  <p:embed/>
                  <p:pic>
                    <p:nvPicPr>
                      <p:cNvPr id="5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27927" y="1604662"/>
                        <a:ext cx="727068" cy="20773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50000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rcRect b="9547"/>
          <a:stretch>
            <a:fillRect/>
          </a:stretch>
        </p:blipFill>
        <p:spPr bwMode="auto">
          <a:xfrm>
            <a:off x="979972" y="1166143"/>
            <a:ext cx="2685426" cy="307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7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harpenSoften amount="50000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rcRect r="1275" b="6667"/>
          <a:stretch/>
        </p:blipFill>
        <p:spPr bwMode="auto">
          <a:xfrm>
            <a:off x="1040189" y="1825762"/>
            <a:ext cx="2564991" cy="3654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r="946" b="4991"/>
          <a:stretch/>
        </p:blipFill>
        <p:spPr bwMode="auto">
          <a:xfrm>
            <a:off x="1279054" y="2882648"/>
            <a:ext cx="1699306" cy="4383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11" name="Object 2"/>
          <p:cNvGraphicFramePr>
            <a:graphicFrameLocks noChangeAspect="1"/>
          </p:cNvGraphicFramePr>
          <p:nvPr/>
        </p:nvGraphicFramePr>
        <p:xfrm>
          <a:off x="1536660" y="2238284"/>
          <a:ext cx="2117023" cy="2240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4" imgW="2641320" imgH="279360" progId="Equation.DSMT4">
                  <p:embed/>
                </p:oleObj>
              </mc:Choice>
              <mc:Fallback>
                <p:oleObj name="Equation" r:id="rId14" imgW="2641320" imgH="279360" progId="Equation.DSMT4">
                  <p:embed/>
                  <p:pic>
                    <p:nvPicPr>
                      <p:cNvPr id="11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36660" y="2238284"/>
                        <a:ext cx="2117023" cy="22407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489901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1450" y="204206"/>
            <a:ext cx="4438650" cy="467780"/>
          </a:xfrm>
        </p:spPr>
        <p:txBody>
          <a:bodyPr/>
          <a:lstStyle/>
          <a:p>
            <a:r>
              <a:rPr lang="en-US" dirty="0"/>
              <a:t>Matrices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95250" y="815975"/>
                <a:ext cx="4244944" cy="2536592"/>
              </a:xfrm>
            </p:spPr>
            <p:txBody>
              <a:bodyPr/>
              <a:lstStyle/>
              <a:p>
                <a:r>
                  <a:rPr lang="en-US" b="1" i="1" dirty="0">
                    <a:solidFill>
                      <a:srgbClr val="0070C0"/>
                    </a:solidFill>
                  </a:rPr>
                  <a:t>Transpose</a:t>
                </a:r>
                <a:r>
                  <a:rPr lang="en-US" dirty="0"/>
                  <a:t> of the matrix: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𝐀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has the rows and columns exchanged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lvl="1"/>
                <a:r>
                  <a:rPr lang="en-US" dirty="0"/>
                  <a:t>Some properties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b="1" i="1" dirty="0">
                    <a:solidFill>
                      <a:srgbClr val="0070C0"/>
                    </a:solidFill>
                  </a:rPr>
                  <a:t>Square matrix</a:t>
                </a:r>
                <a:r>
                  <a:rPr lang="en-US" dirty="0"/>
                  <a:t>: has the same number of rows and columns</a:t>
                </a:r>
              </a:p>
              <a:p>
                <a:endParaRPr lang="en-US" sz="445" b="1" i="1" dirty="0">
                  <a:solidFill>
                    <a:srgbClr val="0070C0"/>
                  </a:solidFill>
                </a:endParaRPr>
              </a:p>
              <a:p>
                <a:r>
                  <a:rPr lang="en-US" b="1" i="1" dirty="0">
                    <a:solidFill>
                      <a:srgbClr val="0070C0"/>
                    </a:solidFill>
                  </a:rPr>
                  <a:t>Identity matrix </a:t>
                </a:r>
                <a:r>
                  <a:rPr lang="en-US" dirty="0"/>
                  <a:t>( </a:t>
                </a:r>
                <a:r>
                  <a:rPr lang="en-US" b="1" dirty="0"/>
                  <a:t>I</a:t>
                </a:r>
                <a:r>
                  <a:rPr lang="en-US" i="1" baseline="-25000" dirty="0"/>
                  <a:t>n</a:t>
                </a:r>
                <a:r>
                  <a:rPr lang="en-US" dirty="0"/>
                  <a:t> ): has ones on the main diagonal, and zeros elsewhere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E.g.: identity matrix of size 3×3 :</a:t>
                </a:r>
              </a:p>
              <a:p>
                <a:pPr lvl="1"/>
                <a:endParaRPr lang="en-US" dirty="0"/>
              </a:p>
              <a:p>
                <a:endParaRPr lang="en-US" b="1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5250" y="815975"/>
                <a:ext cx="4244944" cy="2536592"/>
              </a:xfrm>
              <a:blipFill>
                <a:blip r:embed="rId3"/>
                <a:stretch>
                  <a:fillRect l="-1791" t="-1500"/>
                </a:stretch>
              </a:blipFill>
            </p:spPr>
            <p:txBody>
              <a:bodyPr/>
              <a:lstStyle/>
              <a:p>
                <a:r>
                  <a:rPr lang="en-JO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Object 2"/>
          <p:cNvGraphicFramePr>
            <a:graphicFrameLocks noChangeAspect="1"/>
          </p:cNvGraphicFramePr>
          <p:nvPr/>
        </p:nvGraphicFramePr>
        <p:xfrm>
          <a:off x="862243" y="1209894"/>
          <a:ext cx="641248" cy="2227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876240" imgH="304560" progId="Equation.DSMT4">
                  <p:embed/>
                </p:oleObj>
              </mc:Choice>
              <mc:Fallback>
                <p:oleObj name="Equation" r:id="rId4" imgW="876240" imgH="304560" progId="Equation.DSMT4">
                  <p:embed/>
                  <p:pic>
                    <p:nvPicPr>
                      <p:cNvPr id="5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2243" y="1209894"/>
                        <a:ext cx="641248" cy="22277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3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0000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rcRect r="2775" b="2083"/>
          <a:stretch/>
        </p:blipFill>
        <p:spPr bwMode="auto">
          <a:xfrm>
            <a:off x="2080613" y="1106100"/>
            <a:ext cx="1090121" cy="4303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8" name="Object 2"/>
          <p:cNvGraphicFramePr>
            <a:graphicFrameLocks noChangeAspect="1"/>
          </p:cNvGraphicFramePr>
          <p:nvPr/>
        </p:nvGraphicFramePr>
        <p:xfrm>
          <a:off x="2048551" y="2660184"/>
          <a:ext cx="783775" cy="5771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965160" imgH="711000" progId="Equation.DSMT4">
                  <p:embed/>
                </p:oleObj>
              </mc:Choice>
              <mc:Fallback>
                <p:oleObj name="Equation" r:id="rId8" imgW="965160" imgH="711000" progId="Equation.DSMT4">
                  <p:embed/>
                  <p:pic>
                    <p:nvPicPr>
                      <p:cNvPr id="8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48551" y="2660184"/>
                        <a:ext cx="783775" cy="57712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343178" y="1588687"/>
                <a:ext cx="1410745" cy="5780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267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802" b="1">
                          <a:latin typeface="Cambria Math" panose="02040503050406030204" pitchFamily="18" charset="0"/>
                        </a:rPr>
                        <m:t>𝐀</m:t>
                      </m:r>
                      <m:r>
                        <a:rPr lang="en-US" sz="802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802" b="1">
                          <a:latin typeface="Cambria Math" panose="02040503050406030204" pitchFamily="18" charset="0"/>
                        </a:rPr>
                        <m:t>𝐁</m:t>
                      </m:r>
                      <m:r>
                        <a:rPr lang="en-US" sz="802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802" b="1">
                          <a:latin typeface="Cambria Math" panose="02040503050406030204" pitchFamily="18" charset="0"/>
                        </a:rPr>
                        <m:t>𝐁</m:t>
                      </m:r>
                      <m:r>
                        <a:rPr lang="en-US" sz="802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802" b="1">
                          <a:latin typeface="Cambria Math" panose="02040503050406030204" pitchFamily="18" charset="0"/>
                        </a:rPr>
                        <m:t>𝐀</m:t>
                      </m:r>
                    </m:oMath>
                  </m:oMathPara>
                </a14:m>
                <a:endParaRPr lang="en-US" sz="802" b="1" dirty="0"/>
              </a:p>
              <a:p>
                <a:pPr>
                  <a:spcAft>
                    <a:spcPts val="267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802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802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802" b="1">
                                  <a:latin typeface="Cambria Math" panose="02040503050406030204" pitchFamily="18" charset="0"/>
                                </a:rPr>
                                <m:t>𝐀</m:t>
                              </m:r>
                              <m:r>
                                <a:rPr lang="en-US" sz="802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802" b="1">
                                  <a:latin typeface="Cambria Math" panose="02040503050406030204" pitchFamily="18" charset="0"/>
                                </a:rPr>
                                <m:t>𝐁</m:t>
                              </m:r>
                              <m:r>
                                <m:rPr>
                                  <m:nor/>
                                </m:rPr>
                                <a:rPr lang="en-US" sz="802" b="1" dirty="0"/>
                                <m:t> </m:t>
                              </m:r>
                            </m:e>
                          </m:d>
                        </m:e>
                        <m:sup>
                          <m:r>
                            <a:rPr lang="en-US" sz="802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802" b="1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802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802" b="1">
                              <a:latin typeface="Cambria Math" panose="02040503050406030204" pitchFamily="18" charset="0"/>
                            </a:rPr>
                            <m:t>𝐀</m:t>
                          </m:r>
                        </m:e>
                        <m:sup>
                          <m:r>
                            <a:rPr lang="en-US" sz="802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802" b="1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802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802" b="1" i="1">
                              <a:latin typeface="Cambria Math" panose="02040503050406030204" pitchFamily="18" charset="0"/>
                            </a:rPr>
                            <m:t>𝑩</m:t>
                          </m:r>
                        </m:e>
                        <m:sup>
                          <m:r>
                            <a:rPr lang="en-US" sz="802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802" b="1" dirty="0"/>
              </a:p>
              <a:p>
                <a:pPr>
                  <a:spcAft>
                    <a:spcPts val="267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802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802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802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802" b="1">
                                      <a:latin typeface="Cambria Math" panose="02040503050406030204" pitchFamily="18" charset="0"/>
                                    </a:rPr>
                                    <m:t>𝐀</m:t>
                                  </m:r>
                                </m:e>
                                <m:sup>
                                  <m:r>
                                    <a:rPr lang="en-US" sz="802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sz="802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802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802" b="1">
                          <a:latin typeface="Cambria Math" panose="02040503050406030204" pitchFamily="18" charset="0"/>
                        </a:rPr>
                        <m:t>𝐀</m:t>
                      </m:r>
                    </m:oMath>
                  </m:oMathPara>
                </a14:m>
                <a:endParaRPr lang="en-US" sz="802" b="1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3178" y="1588687"/>
                <a:ext cx="1410745" cy="57804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J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2738136" y="1588687"/>
                <a:ext cx="1410745" cy="5780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267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802" b="1">
                          <a:latin typeface="Cambria Math" panose="02040503050406030204" pitchFamily="18" charset="0"/>
                        </a:rPr>
                        <m:t>𝐀</m:t>
                      </m:r>
                      <m:d>
                        <m:dPr>
                          <m:ctrlPr>
                            <a:rPr lang="en-US" sz="802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802" b="1">
                              <a:latin typeface="Cambria Math" panose="02040503050406030204" pitchFamily="18" charset="0"/>
                            </a:rPr>
                            <m:t>𝐁</m:t>
                          </m:r>
                          <m:r>
                            <a:rPr lang="en-US" sz="802" b="1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802" b="1">
                              <a:latin typeface="Cambria Math" panose="02040503050406030204" pitchFamily="18" charset="0"/>
                            </a:rPr>
                            <m:t>𝐂</m:t>
                          </m:r>
                        </m:e>
                      </m:d>
                      <m:r>
                        <a:rPr lang="en-US" sz="802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802" b="1">
                          <a:latin typeface="Cambria Math" panose="02040503050406030204" pitchFamily="18" charset="0"/>
                        </a:rPr>
                        <m:t>𝐀𝐁</m:t>
                      </m:r>
                      <m:r>
                        <a:rPr lang="en-US" sz="802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802" b="1">
                          <a:latin typeface="Cambria Math" panose="02040503050406030204" pitchFamily="18" charset="0"/>
                        </a:rPr>
                        <m:t>𝐀𝐂</m:t>
                      </m:r>
                    </m:oMath>
                  </m:oMathPara>
                </a14:m>
                <a:endParaRPr lang="en-US" sz="802" b="1" dirty="0"/>
              </a:p>
              <a:p>
                <a:pPr>
                  <a:spcAft>
                    <a:spcPts val="267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802" b="1">
                          <a:latin typeface="Cambria Math" panose="02040503050406030204" pitchFamily="18" charset="0"/>
                        </a:rPr>
                        <m:t>𝐀</m:t>
                      </m:r>
                      <m:d>
                        <m:dPr>
                          <m:ctrlPr>
                            <a:rPr lang="en-US" sz="802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802" b="1">
                              <a:latin typeface="Cambria Math" panose="02040503050406030204" pitchFamily="18" charset="0"/>
                            </a:rPr>
                            <m:t>𝐁𝐂</m:t>
                          </m:r>
                        </m:e>
                      </m:d>
                      <m:r>
                        <a:rPr lang="en-US" sz="802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802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802" b="1">
                              <a:latin typeface="Cambria Math" panose="02040503050406030204" pitchFamily="18" charset="0"/>
                            </a:rPr>
                            <m:t>𝐀𝐁</m:t>
                          </m:r>
                        </m:e>
                      </m:d>
                      <m:r>
                        <a:rPr lang="en-US" sz="802" b="1">
                          <a:latin typeface="Cambria Math" panose="02040503050406030204" pitchFamily="18" charset="0"/>
                        </a:rPr>
                        <m:t>𝐂</m:t>
                      </m:r>
                    </m:oMath>
                  </m:oMathPara>
                </a14:m>
                <a:endParaRPr lang="en-US" sz="802" b="1" dirty="0"/>
              </a:p>
              <a:p>
                <a:pPr>
                  <a:spcAft>
                    <a:spcPts val="267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802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802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802" b="1">
                                  <a:latin typeface="Cambria Math" panose="02040503050406030204" pitchFamily="18" charset="0"/>
                                </a:rPr>
                                <m:t>𝐀𝐁</m:t>
                              </m:r>
                              <m:r>
                                <m:rPr>
                                  <m:nor/>
                                </m:rPr>
                                <a:rPr lang="en-US" sz="802" b="1" dirty="0"/>
                                <m:t> </m:t>
                              </m:r>
                            </m:e>
                          </m:d>
                        </m:e>
                        <m:sup>
                          <m:r>
                            <a:rPr lang="en-US" sz="802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802" b="1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802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802" b="1" i="1">
                              <a:latin typeface="Cambria Math" panose="02040503050406030204" pitchFamily="18" charset="0"/>
                            </a:rPr>
                            <m:t>𝑩</m:t>
                          </m:r>
                        </m:e>
                        <m:sup>
                          <m:r>
                            <a:rPr lang="en-US" sz="802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sz="802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802" b="1">
                              <a:latin typeface="Cambria Math" panose="02040503050406030204" pitchFamily="18" charset="0"/>
                            </a:rPr>
                            <m:t>𝐀</m:t>
                          </m:r>
                        </m:e>
                        <m:sup>
                          <m:r>
                            <a:rPr lang="en-US" sz="802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802" b="1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8136" y="1588687"/>
                <a:ext cx="1410745" cy="57804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J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304925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Matrices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b="1" dirty="0"/>
                  <a:t>Elementwise multiplication</a:t>
                </a:r>
                <a:r>
                  <a:rPr lang="en-US" dirty="0"/>
                  <a:t> of two matrices </a:t>
                </a:r>
                <a:r>
                  <a:rPr lang="en-US" b="1" dirty="0"/>
                  <a:t>A</a:t>
                </a:r>
                <a:r>
                  <a:rPr lang="en-US" dirty="0"/>
                  <a:t> and </a:t>
                </a:r>
                <a:r>
                  <a:rPr lang="en-US" b="1" dirty="0"/>
                  <a:t>B</a:t>
                </a:r>
                <a:r>
                  <a:rPr lang="en-US" dirty="0"/>
                  <a:t> is called the </a:t>
                </a:r>
                <a:r>
                  <a:rPr lang="en-US" b="1" i="1" dirty="0" err="1">
                    <a:solidFill>
                      <a:srgbClr val="0070C0"/>
                    </a:solidFill>
                  </a:rPr>
                  <a:t>Hadamard</a:t>
                </a:r>
                <a:r>
                  <a:rPr lang="en-US" b="1" i="1" dirty="0">
                    <a:solidFill>
                      <a:srgbClr val="0070C0"/>
                    </a:solidFill>
                  </a:rPr>
                  <a:t> product </a:t>
                </a:r>
                <a:r>
                  <a:rPr lang="en-US" dirty="0"/>
                  <a:t>or </a:t>
                </a:r>
                <a:r>
                  <a:rPr lang="en-US" b="1" i="1" dirty="0">
                    <a:solidFill>
                      <a:srgbClr val="0070C0"/>
                    </a:solidFill>
                  </a:rPr>
                  <a:t>elementwise product</a:t>
                </a:r>
              </a:p>
              <a:p>
                <a:pPr lvl="1"/>
                <a:r>
                  <a:rPr lang="en-US" dirty="0"/>
                  <a:t>The math notation is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⊙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734" t="-6818"/>
                </a:stretch>
              </a:blipFill>
            </p:spPr>
            <p:txBody>
              <a:bodyPr/>
              <a:lstStyle/>
              <a:p>
                <a:r>
                  <a:rPr lang="en-JO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93367" y="1473876"/>
            <a:ext cx="2223366" cy="705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3060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Tensors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26809" y="930954"/>
                <a:ext cx="4392788" cy="1151854"/>
              </a:xfrm>
            </p:spPr>
            <p:txBody>
              <a:bodyPr/>
              <a:lstStyle/>
              <a:p>
                <a:r>
                  <a:rPr lang="en-US" b="1" i="1" dirty="0">
                    <a:solidFill>
                      <a:srgbClr val="0070C0"/>
                    </a:solidFill>
                  </a:rPr>
                  <a:t>Tensors</a:t>
                </a:r>
                <a:r>
                  <a:rPr lang="en-US" dirty="0"/>
                  <a:t> are </a:t>
                </a:r>
                <a:r>
                  <a:rPr lang="en-US" i="1" dirty="0"/>
                  <a:t>n</a:t>
                </a:r>
                <a:r>
                  <a:rPr lang="en-US" dirty="0"/>
                  <a:t>-dimensional arrays of scalars</a:t>
                </a:r>
              </a:p>
              <a:p>
                <a:pPr lvl="1"/>
                <a:r>
                  <a:rPr lang="en-US" dirty="0"/>
                  <a:t>Vectors are first-order tensors,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𝐯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Matrices are second-order tensors, </a:t>
                </a:r>
                <a14:m>
                  <m:oMath xmlns:m="http://schemas.openxmlformats.org/officeDocument/2006/math">
                    <m:r>
                      <a:rPr lang="en-US" b="1">
                        <a:latin typeface="Cambria Math" panose="02040503050406030204" pitchFamily="18" charset="0"/>
                      </a:rPr>
                      <m:t>𝐀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E.g., a fourth-order tensor is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1" i="0" smtClean="0">
                        <a:latin typeface="Arial" panose="020B0604020202020204" pitchFamily="34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T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Tensors are denoted with upper-case letters of a special font face (e.g.,</a:t>
                </a:r>
                <a:r>
                  <a:rPr lang="en-US" dirty="0">
                    <a:ea typeface="Cambria Math" panose="02040503050406030204" pitchFamily="18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1" i="0" smtClean="0">
                        <a:latin typeface="Arial" panose="020B0604020202020204" pitchFamily="34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X</m:t>
                    </m:r>
                    <m:r>
                      <m:rPr>
                        <m:nor/>
                      </m:rPr>
                      <a:rPr lang="en-US" b="0" i="0" smtClean="0">
                        <a:latin typeface="Arial" panose="020B0604020202020204" pitchFamily="34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, </m:t>
                    </m:r>
                    <m:r>
                      <m:rPr>
                        <m:nor/>
                      </m:rPr>
                      <a:rPr lang="en-US" b="1" i="0" smtClean="0">
                        <a:latin typeface="Arial" panose="020B0604020202020204" pitchFamily="34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Y</m:t>
                    </m:r>
                    <m:r>
                      <m:rPr>
                        <m:nor/>
                      </m:rPr>
                      <a:rPr lang="en-US" b="0" i="0" smtClean="0">
                        <a:latin typeface="Arial" panose="020B0604020202020204" pitchFamily="34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, </m:t>
                    </m:r>
                    <m:r>
                      <m:rPr>
                        <m:nor/>
                      </m:rPr>
                      <a:rPr lang="en-US" b="1" i="0" smtClean="0">
                        <a:latin typeface="Arial" panose="020B0604020202020204" pitchFamily="34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Z</m:t>
                    </m:r>
                  </m:oMath>
                </a14:m>
                <a:r>
                  <a:rPr lang="en-US" dirty="0"/>
                  <a:t>) </a:t>
                </a:r>
              </a:p>
              <a:p>
                <a:r>
                  <a:rPr lang="en-US" dirty="0"/>
                  <a:t>RGB images are third-order tensors, i.e., as they are 3-dimensional arrays</a:t>
                </a:r>
              </a:p>
              <a:p>
                <a:pPr lvl="1"/>
                <a:r>
                  <a:rPr lang="en-US" dirty="0"/>
                  <a:t>The 3 axes correspond to width, height, and channel </a:t>
                </a:r>
              </a:p>
              <a:p>
                <a:pPr lvl="1"/>
                <a:r>
                  <a:rPr lang="en-US" dirty="0"/>
                  <a:t>E.g., 224 × 224 × 3</a:t>
                </a:r>
              </a:p>
              <a:p>
                <a:pPr lvl="1"/>
                <a:r>
                  <a:rPr lang="en-US" dirty="0"/>
                  <a:t>The channel axis corresponds to the color channels (red, green, and blue)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6809" y="930954"/>
                <a:ext cx="4392788" cy="1151854"/>
              </a:xfrm>
              <a:blipFill>
                <a:blip r:embed="rId2"/>
                <a:stretch>
                  <a:fillRect l="-1734" t="-3261" b="-4348"/>
                </a:stretch>
              </a:blipFill>
            </p:spPr>
            <p:txBody>
              <a:bodyPr/>
              <a:lstStyle/>
              <a:p>
                <a:r>
                  <a:rPr lang="en-J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030242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3C54FD-4287-994E-B070-5B486C8395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4149" y="211465"/>
            <a:ext cx="1101801" cy="215444"/>
          </a:xfrm>
        </p:spPr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D49C8F-17AD-8040-94E2-6EA958BAF0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7931" y="856397"/>
            <a:ext cx="3874236" cy="169277"/>
          </a:xfrm>
        </p:spPr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AB96089-F282-954A-A3DA-FF9E7C0875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63" y="208662"/>
            <a:ext cx="4069087" cy="2744268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6B0E6F-BDFB-08A2-3E9B-9B15ABD46D4C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r>
              <a:rPr lang="en-US"/>
              <a:t>Dr. Malak Abdullah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55511B-A73C-90AF-EFA6-82FA15555EE1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670"/>
              </a:lnSpc>
            </a:pPr>
            <a:fld id="{81D60167-4931-47E6-BA6A-407CBD079E47}" type="slidenum">
              <a:rPr lang="en-JO" smtClean="0"/>
              <a:t>16</a:t>
            </a:fld>
            <a:r>
              <a:rPr lang="en-JO" spc="-240"/>
              <a:t> </a:t>
            </a:r>
            <a:r>
              <a:rPr lang="en-JO"/>
              <a:t>/</a:t>
            </a:r>
            <a:r>
              <a:rPr lang="en-JO" spc="-245"/>
              <a:t> </a:t>
            </a:r>
            <a:r>
              <a:rPr lang="en-JO"/>
              <a:t>29</a:t>
            </a:r>
            <a:endParaRPr lang="en-JO" dirty="0"/>
          </a:p>
        </p:txBody>
      </p:sp>
    </p:spTree>
    <p:extLst>
      <p:ext uri="{BB962C8B-B14F-4D97-AF65-F5344CB8AC3E}">
        <p14:creationId xmlns:p14="http://schemas.microsoft.com/office/powerpoint/2010/main" val="3427321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DD4B5F-DF53-D94D-906E-046BFADFD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4149" y="211465"/>
            <a:ext cx="1101801" cy="215444"/>
          </a:xfrm>
        </p:spPr>
        <p:txBody>
          <a:bodyPr/>
          <a:lstStyle/>
          <a:p>
            <a:r>
              <a:rPr lang="en-US" dirty="0" err="1"/>
              <a:t>Numpy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E37DD1-AD9C-2C40-968F-6A42CC6F0B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7931" y="663575"/>
            <a:ext cx="3874236" cy="1523494"/>
          </a:xfrm>
        </p:spPr>
        <p:txBody>
          <a:bodyPr/>
          <a:lstStyle/>
          <a:p>
            <a:r>
              <a:rPr lang="en-US" b="0" i="0" u="none" strike="noStrike" dirty="0">
                <a:effectLst/>
                <a:latin typeface="arial" panose="020B0604020202020204" pitchFamily="34" charset="0"/>
              </a:rPr>
              <a:t>NumPy is a library for the Python programming language, adding support for large, multi-dimensional arrays and matrices, along with a large collection of high-level mathematical functions to operate on these arrays</a:t>
            </a:r>
            <a:br>
              <a:rPr lang="en-US" b="0" i="0" u="none" strike="noStrike" dirty="0">
                <a:effectLst/>
                <a:latin typeface="arial" panose="020B0604020202020204" pitchFamily="34" charset="0"/>
              </a:rPr>
            </a:br>
            <a:endParaRPr lang="en-US" b="0" i="0" u="none" strike="noStrike" dirty="0">
              <a:effectLst/>
              <a:latin typeface="arial" panose="020B0604020202020204" pitchFamily="34" charset="0"/>
            </a:endParaRPr>
          </a:p>
          <a:p>
            <a:br>
              <a:rPr lang="en-US" b="0" i="0" u="none" strike="noStrike" dirty="0">
                <a:effectLst/>
                <a:latin typeface="arial" panose="020B0604020202020204" pitchFamily="34" charset="0"/>
              </a:rPr>
            </a:br>
            <a:r>
              <a:rPr lang="en-US" b="1" dirty="0" err="1"/>
              <a:t>Numpy</a:t>
            </a:r>
            <a:r>
              <a:rPr lang="en-US" dirty="0"/>
              <a:t> array creation</a:t>
            </a:r>
          </a:p>
          <a:p>
            <a:r>
              <a:rPr lang="en-US" dirty="0"/>
              <a:t>Array access and operations</a:t>
            </a:r>
          </a:p>
          <a:p>
            <a:r>
              <a:rPr lang="en-US" dirty="0"/>
              <a:t>Basic linear algebra</a:t>
            </a:r>
          </a:p>
        </p:txBody>
      </p:sp>
      <p:pic>
        <p:nvPicPr>
          <p:cNvPr id="6" name="Picture 5" descr="A blue and black logo&#10;&#10;Description automatically generated">
            <a:extLst>
              <a:ext uri="{FF2B5EF4-FFF2-40B4-BE49-F238E27FC236}">
                <a16:creationId xmlns:a16="http://schemas.microsoft.com/office/drawing/2014/main" id="{11DC54D8-B305-2A78-F68D-1A4DA7B72F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450" y="2177249"/>
            <a:ext cx="2381250" cy="1071563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CF2B7AD-1D70-3DE0-E1A3-8C4DFEAEBBCA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r>
              <a:rPr lang="en-US"/>
              <a:t>Dr. Malak Abdullah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1BD7B6F-6F87-C606-1F23-F81E98B707C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670"/>
              </a:lnSpc>
            </a:pPr>
            <a:fld id="{81D60167-4931-47E6-BA6A-407CBD079E47}" type="slidenum">
              <a:rPr lang="en-JO" smtClean="0"/>
              <a:t>17</a:t>
            </a:fld>
            <a:r>
              <a:rPr lang="en-JO" spc="-240"/>
              <a:t> </a:t>
            </a:r>
            <a:r>
              <a:rPr lang="en-JO"/>
              <a:t>/</a:t>
            </a:r>
            <a:r>
              <a:rPr lang="en-JO" spc="-245"/>
              <a:t> </a:t>
            </a:r>
            <a:r>
              <a:rPr lang="en-JO"/>
              <a:t>29</a:t>
            </a:r>
            <a:endParaRPr lang="en-JO" dirty="0"/>
          </a:p>
        </p:txBody>
      </p:sp>
    </p:spTree>
    <p:extLst>
      <p:ext uri="{BB962C8B-B14F-4D97-AF65-F5344CB8AC3E}">
        <p14:creationId xmlns:p14="http://schemas.microsoft.com/office/powerpoint/2010/main" val="10372828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4149" y="211465"/>
            <a:ext cx="1101801" cy="215444"/>
          </a:xfrm>
        </p:spPr>
        <p:txBody>
          <a:bodyPr/>
          <a:lstStyle/>
          <a:p>
            <a:r>
              <a:rPr lang="en-US" dirty="0" err="1"/>
              <a:t>Numpy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850" y="663575"/>
            <a:ext cx="3874236" cy="2400657"/>
          </a:xfrm>
        </p:spPr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Stands for Numerical Python an efficient multi-dimensional container for generic data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is the fundamental package required for high performance computing and data analysis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It provides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200" dirty="0" err="1"/>
              <a:t>ndarray</a:t>
            </a:r>
            <a:r>
              <a:rPr lang="en-US" sz="1200" dirty="0"/>
              <a:t> for creating multiple-dimensional arrays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200" dirty="0"/>
              <a:t>Standard math functions for fast operations on entire arrays of data without having to write loops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200" dirty="0"/>
              <a:t>Tools for reading/writing array data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200" dirty="0"/>
              <a:t>Linear algebra tools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200" dirty="0"/>
              <a:t>etc.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7A2542A-6CB3-4FB3-0B12-5FEF0FD7FEEA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r>
              <a:rPr lang="en-US"/>
              <a:t>Dr. Malak Abdullah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6723455-EC47-A7A7-B3C9-974179E6FAA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670"/>
              </a:lnSpc>
            </a:pPr>
            <a:fld id="{81D60167-4931-47E6-BA6A-407CBD079E47}" type="slidenum">
              <a:rPr lang="en-JO" smtClean="0"/>
              <a:t>18</a:t>
            </a:fld>
            <a:r>
              <a:rPr lang="en-JO" spc="-240"/>
              <a:t> </a:t>
            </a:r>
            <a:r>
              <a:rPr lang="en-JO"/>
              <a:t>/</a:t>
            </a:r>
            <a:r>
              <a:rPr lang="en-JO" spc="-245"/>
              <a:t> </a:t>
            </a:r>
            <a:r>
              <a:rPr lang="en-JO"/>
              <a:t>29</a:t>
            </a:r>
            <a:endParaRPr lang="en-JO" dirty="0"/>
          </a:p>
        </p:txBody>
      </p:sp>
    </p:spTree>
    <p:extLst>
      <p:ext uri="{BB962C8B-B14F-4D97-AF65-F5344CB8AC3E}">
        <p14:creationId xmlns:p14="http://schemas.microsoft.com/office/powerpoint/2010/main" val="10010990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1FBD3D-5E93-0548-B545-E3824E3B2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4149" y="211465"/>
            <a:ext cx="1101801" cy="215444"/>
          </a:xfrm>
        </p:spPr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F743DF7-5CAF-DE49-ABC9-5B2ECF690D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730" t="4375" r="20555" b="28000"/>
          <a:stretch/>
        </p:blipFill>
        <p:spPr>
          <a:xfrm>
            <a:off x="192636" y="440440"/>
            <a:ext cx="3484014" cy="290360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931609-DF29-3317-9CC4-CC1B2F1CB31D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r>
              <a:rPr lang="en-US"/>
              <a:t>Dr. Malak Abdullah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905140-6188-4BB3-F420-C77008B8881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670"/>
              </a:lnSpc>
            </a:pPr>
            <a:fld id="{81D60167-4931-47E6-BA6A-407CBD079E47}" type="slidenum">
              <a:rPr lang="en-JO" smtClean="0"/>
              <a:t>19</a:t>
            </a:fld>
            <a:r>
              <a:rPr lang="en-JO" spc="-240"/>
              <a:t> </a:t>
            </a:r>
            <a:r>
              <a:rPr lang="en-JO"/>
              <a:t>/</a:t>
            </a:r>
            <a:r>
              <a:rPr lang="en-JO" spc="-245"/>
              <a:t> </a:t>
            </a:r>
            <a:r>
              <a:rPr lang="en-JO"/>
              <a:t>29</a:t>
            </a:r>
            <a:endParaRPr lang="en-JO" dirty="0"/>
          </a:p>
        </p:txBody>
      </p:sp>
    </p:spTree>
    <p:extLst>
      <p:ext uri="{BB962C8B-B14F-4D97-AF65-F5344CB8AC3E}">
        <p14:creationId xmlns:p14="http://schemas.microsoft.com/office/powerpoint/2010/main" val="6188197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61;p23">
            <a:extLst>
              <a:ext uri="{FF2B5EF4-FFF2-40B4-BE49-F238E27FC236}">
                <a16:creationId xmlns:a16="http://schemas.microsoft.com/office/drawing/2014/main" id="{0E3DA419-E637-C41C-7279-4DEE9998EAF0}"/>
              </a:ext>
            </a:extLst>
          </p:cNvPr>
          <p:cNvSpPr txBox="1">
            <a:spLocks/>
          </p:cNvSpPr>
          <p:nvPr/>
        </p:nvSpPr>
        <p:spPr>
          <a:xfrm>
            <a:off x="85725" y="206375"/>
            <a:ext cx="4438650" cy="2814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 b="0" i="0" u="none" strike="noStrike" cap="none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 b="0" i="0" u="none" strike="noStrike" cap="none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 b="0" i="0" u="none" strike="noStrike" cap="none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 b="0" i="0" u="none" strike="noStrike" cap="none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 b="0" i="0" u="none" strike="noStrike" cap="none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 b="0" i="0" u="none" strike="noStrike" cap="none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 b="0" i="0" u="none" strike="noStrike" cap="none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 b="0" i="0" u="none" strike="noStrike" cap="none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 b="0" i="0" u="none" strike="noStrike" cap="none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algn="ctr"/>
            <a:r>
              <a:rPr lang="en-US" sz="2800" b="1" dirty="0">
                <a:solidFill>
                  <a:srgbClr val="00B050"/>
                </a:solidFill>
              </a:rPr>
              <a:t>ALGEBRA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E230BCC-B624-83CA-66FF-FFCDC12D1DDF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r>
              <a:rPr lang="en-US"/>
              <a:t>Dr. Malak Abdullah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3EAD8ED-FFAE-369D-4FD2-48F172D24093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670"/>
              </a:lnSpc>
            </a:pPr>
            <a:fld id="{81D60167-4931-47E6-BA6A-407CBD079E47}" type="slidenum">
              <a:rPr lang="en-JO" smtClean="0"/>
              <a:t>2</a:t>
            </a:fld>
            <a:r>
              <a:rPr lang="en-JO" spc="-240"/>
              <a:t> </a:t>
            </a:r>
            <a:r>
              <a:rPr lang="en-JO"/>
              <a:t>/</a:t>
            </a:r>
            <a:r>
              <a:rPr lang="en-JO" spc="-245"/>
              <a:t> </a:t>
            </a:r>
            <a:r>
              <a:rPr lang="en-JO"/>
              <a:t>29</a:t>
            </a:r>
            <a:endParaRPr lang="en-JO" dirty="0"/>
          </a:p>
        </p:txBody>
      </p:sp>
    </p:spTree>
    <p:extLst>
      <p:ext uri="{BB962C8B-B14F-4D97-AF65-F5344CB8AC3E}">
        <p14:creationId xmlns:p14="http://schemas.microsoft.com/office/powerpoint/2010/main" val="20584949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4149" y="211465"/>
            <a:ext cx="1693901" cy="430887"/>
          </a:xfrm>
        </p:spPr>
        <p:txBody>
          <a:bodyPr/>
          <a:lstStyle/>
          <a:p>
            <a:r>
              <a:rPr lang="en-US" dirty="0" err="1"/>
              <a:t>ndarray</a:t>
            </a:r>
            <a:r>
              <a:rPr lang="en-US" dirty="0"/>
              <a:t> vs list of lists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9959" y="788533"/>
            <a:ext cx="3976211" cy="240571"/>
          </a:xfrm>
        </p:spPr>
        <p:txBody>
          <a:bodyPr>
            <a:normAutofit/>
          </a:bodyPr>
          <a:lstStyle/>
          <a:p>
            <a:r>
              <a:rPr lang="en-US" dirty="0" err="1"/>
              <a:t>gArray</a:t>
            </a:r>
            <a:r>
              <a:rPr lang="en-US" dirty="0"/>
              <a:t> = </a:t>
            </a:r>
            <a:r>
              <a:rPr lang="en-US" dirty="0" err="1"/>
              <a:t>np.array</a:t>
            </a:r>
            <a:r>
              <a:rPr lang="en-US" dirty="0"/>
              <a:t>(</a:t>
            </a:r>
            <a:r>
              <a:rPr lang="en-US" dirty="0" err="1"/>
              <a:t>examGrades</a:t>
            </a:r>
            <a:r>
              <a:rPr lang="en-US" dirty="0"/>
              <a:t>)</a:t>
            </a:r>
          </a:p>
        </p:txBody>
      </p:sp>
      <p:sp>
        <p:nvSpPr>
          <p:cNvPr id="10" name="Rectangle 9"/>
          <p:cNvSpPr/>
          <p:nvPr/>
        </p:nvSpPr>
        <p:spPr>
          <a:xfrm>
            <a:off x="235855" y="1406968"/>
            <a:ext cx="1545721" cy="1139158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756" dirty="0">
                <a:solidFill>
                  <a:srgbClr val="000080"/>
                </a:solidFill>
              </a:rPr>
              <a:t>In [</a:t>
            </a:r>
            <a:r>
              <a:rPr lang="en-US" sz="756" b="1" dirty="0">
                <a:solidFill>
                  <a:srgbClr val="000080"/>
                </a:solidFill>
              </a:rPr>
              <a:t>3</a:t>
            </a:r>
            <a:r>
              <a:rPr lang="en-US" sz="756" dirty="0">
                <a:solidFill>
                  <a:srgbClr val="000080"/>
                </a:solidFill>
              </a:rPr>
              <a:t>]:</a:t>
            </a:r>
            <a:r>
              <a:rPr lang="en-US" sz="756" dirty="0"/>
              <a:t> </a:t>
            </a:r>
            <a:r>
              <a:rPr lang="en-US" sz="756" dirty="0" err="1"/>
              <a:t>gArray</a:t>
            </a:r>
            <a:endParaRPr lang="en-US" sz="756" dirty="0"/>
          </a:p>
          <a:p>
            <a:r>
              <a:rPr lang="en-US" sz="756" dirty="0">
                <a:solidFill>
                  <a:srgbClr val="8B0000"/>
                </a:solidFill>
              </a:rPr>
              <a:t>Out[</a:t>
            </a:r>
            <a:r>
              <a:rPr lang="en-US" sz="756" b="1" dirty="0">
                <a:solidFill>
                  <a:srgbClr val="8B0000"/>
                </a:solidFill>
              </a:rPr>
              <a:t>3</a:t>
            </a:r>
            <a:r>
              <a:rPr lang="en-US" sz="756" dirty="0">
                <a:solidFill>
                  <a:srgbClr val="8B0000"/>
                </a:solidFill>
              </a:rPr>
              <a:t>]:</a:t>
            </a:r>
            <a:r>
              <a:rPr lang="en-US" sz="756" dirty="0"/>
              <a:t> </a:t>
            </a:r>
          </a:p>
          <a:p>
            <a:r>
              <a:rPr lang="en-US" sz="756" dirty="0"/>
              <a:t>array([[79, 95, 60],</a:t>
            </a:r>
          </a:p>
          <a:p>
            <a:r>
              <a:rPr lang="en-US" sz="756" dirty="0"/>
              <a:t>[95, 60, 61],</a:t>
            </a:r>
          </a:p>
          <a:p>
            <a:r>
              <a:rPr lang="en-US" sz="756" dirty="0"/>
              <a:t>[99, 67, 84],</a:t>
            </a:r>
          </a:p>
          <a:p>
            <a:r>
              <a:rPr lang="en-US" sz="756" dirty="0"/>
              <a:t>..., </a:t>
            </a:r>
          </a:p>
          <a:p>
            <a:r>
              <a:rPr lang="en-US" sz="756" dirty="0"/>
              <a:t>[67, 73, 80],</a:t>
            </a:r>
          </a:p>
          <a:p>
            <a:r>
              <a:rPr lang="en-US" sz="756" dirty="0"/>
              <a:t>[82, 89, 61],</a:t>
            </a:r>
          </a:p>
          <a:p>
            <a:r>
              <a:rPr lang="en-US" sz="756" dirty="0"/>
              <a:t>[94, 67, 88]])</a:t>
            </a:r>
          </a:p>
        </p:txBody>
      </p:sp>
      <p:sp>
        <p:nvSpPr>
          <p:cNvPr id="13" name="Rectangle 12"/>
          <p:cNvSpPr/>
          <p:nvPr/>
        </p:nvSpPr>
        <p:spPr>
          <a:xfrm>
            <a:off x="2076450" y="1196975"/>
            <a:ext cx="2340512" cy="1559145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681" dirty="0">
                <a:solidFill>
                  <a:srgbClr val="000080"/>
                </a:solidFill>
              </a:rPr>
              <a:t>In [</a:t>
            </a:r>
            <a:r>
              <a:rPr lang="en-US" sz="681" b="1" dirty="0">
                <a:solidFill>
                  <a:srgbClr val="000080"/>
                </a:solidFill>
              </a:rPr>
              <a:t>5</a:t>
            </a:r>
            <a:r>
              <a:rPr lang="en-US" sz="681" dirty="0">
                <a:solidFill>
                  <a:srgbClr val="000080"/>
                </a:solidFill>
              </a:rPr>
              <a:t>]:</a:t>
            </a:r>
            <a:r>
              <a:rPr lang="en-US" sz="681" dirty="0"/>
              <a:t> </a:t>
            </a:r>
            <a:r>
              <a:rPr lang="en-US" sz="681" dirty="0" err="1"/>
              <a:t>gArray</a:t>
            </a:r>
            <a:r>
              <a:rPr lang="en-US" sz="681" dirty="0"/>
              <a:t>[0,2].              # </a:t>
            </a:r>
            <a:r>
              <a:rPr lang="en-US" sz="681" dirty="0" err="1"/>
              <a:t>gArray</a:t>
            </a:r>
            <a:r>
              <a:rPr lang="en-US" sz="681" dirty="0"/>
              <a:t>[0][2]</a:t>
            </a:r>
          </a:p>
          <a:p>
            <a:r>
              <a:rPr lang="en-US" sz="681" dirty="0">
                <a:solidFill>
                  <a:srgbClr val="8B0000"/>
                </a:solidFill>
              </a:rPr>
              <a:t>Out[</a:t>
            </a:r>
            <a:r>
              <a:rPr lang="en-US" sz="681" b="1" dirty="0">
                <a:solidFill>
                  <a:srgbClr val="8B0000"/>
                </a:solidFill>
              </a:rPr>
              <a:t>5</a:t>
            </a:r>
            <a:r>
              <a:rPr lang="en-US" sz="681" dirty="0">
                <a:solidFill>
                  <a:srgbClr val="8B0000"/>
                </a:solidFill>
              </a:rPr>
              <a:t>]:</a:t>
            </a:r>
            <a:r>
              <a:rPr lang="en-US" sz="681" dirty="0"/>
              <a:t> 60</a:t>
            </a:r>
          </a:p>
          <a:p>
            <a:endParaRPr lang="en-US" sz="681" dirty="0">
              <a:solidFill>
                <a:srgbClr val="000080"/>
              </a:solidFill>
            </a:endParaRPr>
          </a:p>
          <a:p>
            <a:r>
              <a:rPr lang="en-US" sz="681" dirty="0">
                <a:solidFill>
                  <a:srgbClr val="000080"/>
                </a:solidFill>
              </a:rPr>
              <a:t>In [</a:t>
            </a:r>
            <a:r>
              <a:rPr lang="en-US" sz="681" b="1" dirty="0">
                <a:solidFill>
                  <a:srgbClr val="000080"/>
                </a:solidFill>
              </a:rPr>
              <a:t>7</a:t>
            </a:r>
            <a:r>
              <a:rPr lang="en-US" sz="681" dirty="0">
                <a:solidFill>
                  <a:srgbClr val="000080"/>
                </a:solidFill>
              </a:rPr>
              <a:t>]:</a:t>
            </a:r>
            <a:r>
              <a:rPr lang="en-US" sz="681" dirty="0"/>
              <a:t> </a:t>
            </a:r>
            <a:r>
              <a:rPr lang="en-US" sz="681" dirty="0" err="1"/>
              <a:t>gArray</a:t>
            </a:r>
            <a:r>
              <a:rPr lang="en-US" sz="681" dirty="0"/>
              <a:t>[2,:]                #</a:t>
            </a:r>
            <a:r>
              <a:rPr lang="en-US" sz="681" dirty="0" err="1"/>
              <a:t>gArray</a:t>
            </a:r>
            <a:r>
              <a:rPr lang="en-US" sz="681" dirty="0"/>
              <a:t>[2]</a:t>
            </a:r>
          </a:p>
          <a:p>
            <a:r>
              <a:rPr lang="en-US" sz="681" dirty="0">
                <a:solidFill>
                  <a:srgbClr val="8B0000"/>
                </a:solidFill>
              </a:rPr>
              <a:t>Out[</a:t>
            </a:r>
            <a:r>
              <a:rPr lang="en-US" sz="681" b="1" dirty="0">
                <a:solidFill>
                  <a:srgbClr val="8B0000"/>
                </a:solidFill>
              </a:rPr>
              <a:t>7</a:t>
            </a:r>
            <a:r>
              <a:rPr lang="en-US" sz="681" dirty="0">
                <a:solidFill>
                  <a:srgbClr val="8B0000"/>
                </a:solidFill>
              </a:rPr>
              <a:t>]:</a:t>
            </a:r>
            <a:r>
              <a:rPr lang="en-US" sz="681" dirty="0"/>
              <a:t> array([99, 67, 84])</a:t>
            </a:r>
          </a:p>
          <a:p>
            <a:endParaRPr lang="en-US" sz="681" dirty="0"/>
          </a:p>
          <a:p>
            <a:r>
              <a:rPr lang="en-US" sz="681" dirty="0">
                <a:solidFill>
                  <a:srgbClr val="000080"/>
                </a:solidFill>
              </a:rPr>
              <a:t>In [</a:t>
            </a:r>
            <a:r>
              <a:rPr lang="en-US" sz="681" b="1" dirty="0">
                <a:solidFill>
                  <a:srgbClr val="000080"/>
                </a:solidFill>
              </a:rPr>
              <a:t>8</a:t>
            </a:r>
            <a:r>
              <a:rPr lang="en-US" sz="681" dirty="0">
                <a:solidFill>
                  <a:srgbClr val="000080"/>
                </a:solidFill>
              </a:rPr>
              <a:t>]:</a:t>
            </a:r>
            <a:r>
              <a:rPr lang="en-US" sz="681" dirty="0"/>
              <a:t> </a:t>
            </a:r>
            <a:r>
              <a:rPr lang="en-US" sz="681" dirty="0" err="1"/>
              <a:t>gArray</a:t>
            </a:r>
            <a:r>
              <a:rPr lang="en-US" sz="681" dirty="0"/>
              <a:t>[:, 0]</a:t>
            </a:r>
          </a:p>
          <a:p>
            <a:r>
              <a:rPr lang="en-US" sz="681" dirty="0">
                <a:solidFill>
                  <a:srgbClr val="8B0000"/>
                </a:solidFill>
              </a:rPr>
              <a:t>Out[</a:t>
            </a:r>
            <a:r>
              <a:rPr lang="en-US" sz="681" b="1" dirty="0">
                <a:solidFill>
                  <a:srgbClr val="8B0000"/>
                </a:solidFill>
              </a:rPr>
              <a:t>8</a:t>
            </a:r>
            <a:r>
              <a:rPr lang="en-US" sz="681" dirty="0">
                <a:solidFill>
                  <a:srgbClr val="8B0000"/>
                </a:solidFill>
              </a:rPr>
              <a:t>]:</a:t>
            </a:r>
            <a:r>
              <a:rPr lang="en-US" sz="681" dirty="0"/>
              <a:t> array([79, 95, 99, 76, 91, 70, 88, 67, 82, 94])</a:t>
            </a:r>
          </a:p>
          <a:p>
            <a:endParaRPr lang="en-US" sz="681" dirty="0">
              <a:solidFill>
                <a:srgbClr val="000080"/>
              </a:solidFill>
            </a:endParaRPr>
          </a:p>
          <a:p>
            <a:r>
              <a:rPr lang="en-US" sz="681" dirty="0">
                <a:solidFill>
                  <a:srgbClr val="000080"/>
                </a:solidFill>
              </a:rPr>
              <a:t>In [</a:t>
            </a:r>
            <a:r>
              <a:rPr lang="en-US" sz="681" b="1" dirty="0">
                <a:solidFill>
                  <a:srgbClr val="000080"/>
                </a:solidFill>
              </a:rPr>
              <a:t>9</a:t>
            </a:r>
            <a:r>
              <a:rPr lang="en-US" sz="681" dirty="0">
                <a:solidFill>
                  <a:srgbClr val="000080"/>
                </a:solidFill>
              </a:rPr>
              <a:t>]:</a:t>
            </a:r>
            <a:r>
              <a:rPr lang="en-US" sz="681" dirty="0"/>
              <a:t> </a:t>
            </a:r>
            <a:r>
              <a:rPr lang="en-US" sz="681" dirty="0" err="1"/>
              <a:t>gArray</a:t>
            </a:r>
            <a:r>
              <a:rPr lang="en-US" sz="681" dirty="0"/>
              <a:t>[:3, :2]</a:t>
            </a:r>
          </a:p>
          <a:p>
            <a:r>
              <a:rPr lang="en-US" sz="681" dirty="0">
                <a:solidFill>
                  <a:srgbClr val="8B0000"/>
                </a:solidFill>
              </a:rPr>
              <a:t>Out[</a:t>
            </a:r>
            <a:r>
              <a:rPr lang="en-US" sz="681" b="1" dirty="0">
                <a:solidFill>
                  <a:srgbClr val="8B0000"/>
                </a:solidFill>
              </a:rPr>
              <a:t>9</a:t>
            </a:r>
            <a:r>
              <a:rPr lang="en-US" sz="681" dirty="0">
                <a:solidFill>
                  <a:srgbClr val="8B0000"/>
                </a:solidFill>
              </a:rPr>
              <a:t>]:</a:t>
            </a:r>
            <a:r>
              <a:rPr lang="en-US" sz="681" dirty="0"/>
              <a:t> </a:t>
            </a:r>
          </a:p>
          <a:p>
            <a:r>
              <a:rPr lang="en-US" sz="681" dirty="0"/>
              <a:t>array([[79, 95],</a:t>
            </a:r>
          </a:p>
          <a:p>
            <a:r>
              <a:rPr lang="en-US" sz="681" dirty="0"/>
              <a:t>[95, 60],</a:t>
            </a:r>
          </a:p>
          <a:p>
            <a:r>
              <a:rPr lang="en-US" sz="681" dirty="0"/>
              <a:t>[99, 67]])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CE31A-2CE4-E96B-873C-5F40D40DB213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r>
              <a:rPr lang="en-US"/>
              <a:t>Dr. Malak Abdullah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9DC88F-F439-795E-E0AF-E05DFAD4FB6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670"/>
              </a:lnSpc>
            </a:pPr>
            <a:fld id="{81D60167-4931-47E6-BA6A-407CBD079E47}" type="slidenum">
              <a:rPr lang="en-JO" smtClean="0"/>
              <a:t>20</a:t>
            </a:fld>
            <a:r>
              <a:rPr lang="en-JO" spc="-240"/>
              <a:t> </a:t>
            </a:r>
            <a:r>
              <a:rPr lang="en-JO"/>
              <a:t>/</a:t>
            </a:r>
            <a:r>
              <a:rPr lang="en-JO" spc="-245"/>
              <a:t> </a:t>
            </a:r>
            <a:r>
              <a:rPr lang="en-JO"/>
              <a:t>29</a:t>
            </a:r>
            <a:endParaRPr lang="en-JO" dirty="0"/>
          </a:p>
        </p:txBody>
      </p:sp>
    </p:spTree>
    <p:extLst>
      <p:ext uri="{BB962C8B-B14F-4D97-AF65-F5344CB8AC3E}">
        <p14:creationId xmlns:p14="http://schemas.microsoft.com/office/powerpoint/2010/main" val="27916648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5851" y="211465"/>
            <a:ext cx="2971800" cy="861774"/>
          </a:xfrm>
        </p:spPr>
        <p:txBody>
          <a:bodyPr/>
          <a:lstStyle/>
          <a:p>
            <a:pPr algn="l"/>
            <a:r>
              <a:rPr lang="en-US" b="0" i="0" u="none" strike="noStrike" dirty="0">
                <a:solidFill>
                  <a:srgbClr val="013243"/>
                </a:solidFill>
                <a:effectLst/>
                <a:latin typeface="Lato" panose="020F0502020204030203" pitchFamily="34" charset="0"/>
              </a:rPr>
              <a:t>The N-dimensional array (</a:t>
            </a:r>
            <a:r>
              <a:rPr lang="en-US" b="0" i="0" u="none" strike="noStrike" dirty="0">
                <a:solidFill>
                  <a:srgbClr val="013243"/>
                </a:solidFill>
                <a:effectLst/>
                <a:latin typeface="Lato" panose="020F0502020204030203" pitchFamily="34" charset="0"/>
                <a:hlinkClick r:id="rId2" tooltip="numpy.ndarray"/>
              </a:rPr>
              <a:t>ndarray</a:t>
            </a:r>
            <a:r>
              <a:rPr lang="en-US" b="0" i="0" u="none" strike="noStrike" dirty="0">
                <a:solidFill>
                  <a:srgbClr val="013243"/>
                </a:solidFill>
                <a:effectLst/>
                <a:latin typeface="Lato" panose="020F0502020204030203" pitchFamily="34" charset="0"/>
              </a:rPr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1450" y="968375"/>
            <a:ext cx="2819400" cy="2154436"/>
          </a:xfrm>
        </p:spPr>
        <p:txBody>
          <a:bodyPr/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000" b="0" i="0" u="none" strike="noStrike" dirty="0">
                <a:solidFill>
                  <a:srgbClr val="333333"/>
                </a:solidFill>
                <a:effectLst/>
                <a:latin typeface="+mn-lt"/>
              </a:rPr>
              <a:t>The number of dimensions and items in an array is defined by its </a:t>
            </a:r>
            <a:r>
              <a:rPr lang="en-US" sz="1000" b="0" i="0" u="none" strike="noStrike" dirty="0">
                <a:solidFill>
                  <a:srgbClr val="333333"/>
                </a:solidFill>
                <a:effectLst/>
                <a:latin typeface="+mn-lt"/>
                <a:hlinkClick r:id="rId3" tooltip="numpy.ndarray.shape"/>
              </a:rPr>
              <a:t>shape</a:t>
            </a:r>
            <a:r>
              <a:rPr lang="en-US" sz="1000" b="0" i="0" u="none" strike="noStrike" dirty="0">
                <a:solidFill>
                  <a:srgbClr val="333333"/>
                </a:solidFill>
                <a:effectLst/>
                <a:latin typeface="+mn-lt"/>
              </a:rPr>
              <a:t>, which is a </a:t>
            </a:r>
            <a:r>
              <a:rPr lang="en-US" sz="1000" b="0" i="0" u="none" strike="noStrike" dirty="0">
                <a:solidFill>
                  <a:srgbClr val="333333"/>
                </a:solidFill>
                <a:effectLst/>
                <a:latin typeface="+mn-lt"/>
                <a:hlinkClick r:id="rId4" tooltip="(in Python v3.11)"/>
              </a:rPr>
              <a:t>tuple</a:t>
            </a:r>
            <a:r>
              <a:rPr lang="en-US" sz="1000" b="0" i="0" u="none" strike="noStrike" dirty="0">
                <a:solidFill>
                  <a:srgbClr val="333333"/>
                </a:solidFill>
                <a:effectLst/>
                <a:latin typeface="+mn-lt"/>
              </a:rPr>
              <a:t> of </a:t>
            </a:r>
            <a:r>
              <a:rPr lang="en-US" sz="1000" b="0" i="1" u="none" strike="noStrike" dirty="0">
                <a:solidFill>
                  <a:srgbClr val="333333"/>
                </a:solidFill>
                <a:effectLst/>
                <a:latin typeface="+mn-lt"/>
              </a:rPr>
              <a:t>N</a:t>
            </a:r>
            <a:r>
              <a:rPr lang="en-US" sz="1000" b="0" i="0" u="none" strike="noStrike" dirty="0">
                <a:solidFill>
                  <a:srgbClr val="333333"/>
                </a:solidFill>
                <a:effectLst/>
                <a:latin typeface="+mn-lt"/>
              </a:rPr>
              <a:t> non-negative integers that specify the sizes of each dimension. 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en-US" sz="1000" b="0" i="0" u="none" strike="noStrike" dirty="0">
              <a:solidFill>
                <a:srgbClr val="333333"/>
              </a:solidFill>
              <a:effectLst/>
              <a:latin typeface="+mn-lt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000" b="0" i="0" u="none" strike="noStrike" dirty="0">
                <a:solidFill>
                  <a:srgbClr val="333333"/>
                </a:solidFill>
                <a:effectLst/>
                <a:latin typeface="+mn-lt"/>
              </a:rPr>
              <a:t>The type of items in the array is specified by a separate </a:t>
            </a:r>
            <a:r>
              <a:rPr lang="en-US" sz="1000" b="0" i="0" u="none" strike="noStrike" dirty="0">
                <a:solidFill>
                  <a:srgbClr val="333333"/>
                </a:solidFill>
                <a:effectLst/>
                <a:latin typeface="+mn-lt"/>
                <a:hlinkClick r:id="rId5"/>
              </a:rPr>
              <a:t>data-type object (dtype)</a:t>
            </a:r>
            <a:r>
              <a:rPr lang="en-US" sz="1000" b="0" i="0" u="none" strike="noStrike" dirty="0">
                <a:solidFill>
                  <a:srgbClr val="333333"/>
                </a:solidFill>
                <a:effectLst/>
                <a:latin typeface="+mn-lt"/>
              </a:rPr>
              <a:t>, one of which is associated with each </a:t>
            </a:r>
            <a:r>
              <a:rPr lang="en-US" sz="1000" b="0" i="0" u="none" strike="noStrike" dirty="0" err="1">
                <a:solidFill>
                  <a:srgbClr val="333333"/>
                </a:solidFill>
                <a:effectLst/>
                <a:latin typeface="+mn-lt"/>
              </a:rPr>
              <a:t>ndarray</a:t>
            </a:r>
            <a:r>
              <a:rPr lang="en-US" sz="1000" b="0" i="0" u="none" strike="noStrike" dirty="0">
                <a:solidFill>
                  <a:srgbClr val="333333"/>
                </a:solidFill>
                <a:effectLst/>
                <a:latin typeface="+mn-lt"/>
              </a:rPr>
              <a:t>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en-US" sz="1000" b="0" i="0" u="none" strike="noStrike" dirty="0">
              <a:solidFill>
                <a:srgbClr val="333333"/>
              </a:solidFill>
              <a:effectLst/>
              <a:latin typeface="+mn-lt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000" b="0" i="0" u="none" strike="noStrike" dirty="0">
                <a:solidFill>
                  <a:srgbClr val="333333"/>
                </a:solidFill>
                <a:effectLst/>
                <a:latin typeface="+mn-lt"/>
              </a:rPr>
              <a:t>As with other container objects in Python, the contents of an </a:t>
            </a:r>
            <a:r>
              <a:rPr lang="en-US" sz="1000" b="0" i="0" u="none" strike="noStrike" dirty="0">
                <a:solidFill>
                  <a:srgbClr val="333333"/>
                </a:solidFill>
                <a:effectLst/>
                <a:latin typeface="+mn-lt"/>
                <a:hlinkClick r:id="rId2" tooltip="numpy.ndarray"/>
              </a:rPr>
              <a:t>ndarray</a:t>
            </a:r>
            <a:r>
              <a:rPr lang="en-US" sz="1000" b="0" i="0" u="none" strike="noStrike" dirty="0">
                <a:solidFill>
                  <a:srgbClr val="333333"/>
                </a:solidFill>
                <a:effectLst/>
                <a:latin typeface="+mn-lt"/>
              </a:rPr>
              <a:t> can be accessed and modified by </a:t>
            </a:r>
            <a:r>
              <a:rPr lang="en-US" sz="1000" b="0" i="0" u="none" strike="noStrike" dirty="0">
                <a:solidFill>
                  <a:srgbClr val="333333"/>
                </a:solidFill>
                <a:effectLst/>
                <a:latin typeface="+mn-lt"/>
                <a:hlinkClick r:id="rId6"/>
              </a:rPr>
              <a:t>indexing or slicing</a:t>
            </a:r>
            <a:r>
              <a:rPr lang="en-US" sz="1000" b="0" i="0" u="none" strike="noStrike" dirty="0">
                <a:solidFill>
                  <a:srgbClr val="333333"/>
                </a:solidFill>
                <a:effectLst/>
                <a:latin typeface="+mn-lt"/>
              </a:rPr>
              <a:t> the array (using, for example, </a:t>
            </a:r>
            <a:r>
              <a:rPr lang="en-US" sz="1000" b="0" i="1" u="none" strike="noStrike" dirty="0">
                <a:solidFill>
                  <a:srgbClr val="333333"/>
                </a:solidFill>
                <a:effectLst/>
                <a:latin typeface="+mn-lt"/>
              </a:rPr>
              <a:t>N</a:t>
            </a:r>
            <a:r>
              <a:rPr lang="en-US" sz="1000" b="0" i="0" u="none" strike="noStrike" dirty="0">
                <a:solidFill>
                  <a:srgbClr val="333333"/>
                </a:solidFill>
                <a:effectLst/>
                <a:latin typeface="+mn-lt"/>
              </a:rPr>
              <a:t> integers), and via the methods and attributes of the </a:t>
            </a:r>
            <a:r>
              <a:rPr lang="en-US" sz="1000" b="0" i="0" u="none" strike="noStrike" dirty="0">
                <a:solidFill>
                  <a:srgbClr val="333333"/>
                </a:solidFill>
                <a:effectLst/>
                <a:latin typeface="+mn-lt"/>
                <a:hlinkClick r:id="rId2" tooltip="numpy.ndarray"/>
              </a:rPr>
              <a:t>ndarray</a:t>
            </a:r>
            <a:r>
              <a:rPr lang="en-US" sz="1000" b="0" i="0" u="none" strike="noStrike" dirty="0">
                <a:solidFill>
                  <a:srgbClr val="333333"/>
                </a:solidFill>
                <a:effectLst/>
                <a:latin typeface="+mn-lt"/>
              </a:rPr>
              <a:t>.</a:t>
            </a:r>
          </a:p>
        </p:txBody>
      </p:sp>
      <p:sp>
        <p:nvSpPr>
          <p:cNvPr id="6" name="Rectangle 5"/>
          <p:cNvSpPr/>
          <p:nvPr/>
        </p:nvSpPr>
        <p:spPr>
          <a:xfrm>
            <a:off x="3126636" y="1117819"/>
            <a:ext cx="1437364" cy="1627818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907" dirty="0">
                <a:solidFill>
                  <a:srgbClr val="000080"/>
                </a:solidFill>
              </a:rPr>
              <a:t>In [</a:t>
            </a:r>
            <a:r>
              <a:rPr lang="en-US" sz="907" b="1" dirty="0">
                <a:solidFill>
                  <a:srgbClr val="000080"/>
                </a:solidFill>
              </a:rPr>
              <a:t>15</a:t>
            </a:r>
            <a:r>
              <a:rPr lang="en-US" sz="907" dirty="0">
                <a:solidFill>
                  <a:srgbClr val="000080"/>
                </a:solidFill>
              </a:rPr>
              <a:t>]:</a:t>
            </a:r>
            <a:r>
              <a:rPr lang="en-US" sz="907" dirty="0"/>
              <a:t> type(</a:t>
            </a:r>
            <a:r>
              <a:rPr lang="en-US" sz="907" dirty="0" err="1"/>
              <a:t>gArray</a:t>
            </a:r>
            <a:r>
              <a:rPr lang="en-US" sz="907" dirty="0"/>
              <a:t>)</a:t>
            </a:r>
          </a:p>
          <a:p>
            <a:r>
              <a:rPr lang="en-US" sz="907" dirty="0">
                <a:solidFill>
                  <a:srgbClr val="8B0000"/>
                </a:solidFill>
              </a:rPr>
              <a:t>Out[</a:t>
            </a:r>
            <a:r>
              <a:rPr lang="en-US" sz="907" b="1" dirty="0">
                <a:solidFill>
                  <a:srgbClr val="8B0000"/>
                </a:solidFill>
              </a:rPr>
              <a:t>15</a:t>
            </a:r>
            <a:r>
              <a:rPr lang="en-US" sz="907" dirty="0">
                <a:solidFill>
                  <a:srgbClr val="8B0000"/>
                </a:solidFill>
              </a:rPr>
              <a:t>]:</a:t>
            </a:r>
            <a:r>
              <a:rPr lang="en-US" sz="907" dirty="0"/>
              <a:t> </a:t>
            </a:r>
            <a:r>
              <a:rPr lang="en-US" sz="907" dirty="0" err="1"/>
              <a:t>numpy.ndarray</a:t>
            </a:r>
            <a:br>
              <a:rPr lang="en-US" sz="907" dirty="0"/>
            </a:br>
            <a:endParaRPr lang="en-US" sz="907" dirty="0"/>
          </a:p>
          <a:p>
            <a:r>
              <a:rPr lang="en-US" sz="907" dirty="0">
                <a:solidFill>
                  <a:srgbClr val="000080"/>
                </a:solidFill>
              </a:rPr>
              <a:t>In [</a:t>
            </a:r>
            <a:r>
              <a:rPr lang="en-US" sz="907" b="1" dirty="0">
                <a:solidFill>
                  <a:srgbClr val="000080"/>
                </a:solidFill>
              </a:rPr>
              <a:t>16</a:t>
            </a:r>
            <a:r>
              <a:rPr lang="en-US" sz="907" dirty="0">
                <a:solidFill>
                  <a:srgbClr val="000080"/>
                </a:solidFill>
              </a:rPr>
              <a:t>]:</a:t>
            </a:r>
            <a:r>
              <a:rPr lang="en-US" sz="907" dirty="0"/>
              <a:t> </a:t>
            </a:r>
            <a:r>
              <a:rPr lang="en-US" sz="907" dirty="0" err="1"/>
              <a:t>gArray.ndim</a:t>
            </a:r>
            <a:endParaRPr lang="en-US" sz="907" dirty="0"/>
          </a:p>
          <a:p>
            <a:r>
              <a:rPr lang="en-US" sz="907" dirty="0">
                <a:solidFill>
                  <a:srgbClr val="8B0000"/>
                </a:solidFill>
              </a:rPr>
              <a:t>Out[</a:t>
            </a:r>
            <a:r>
              <a:rPr lang="en-US" sz="907" b="1" dirty="0">
                <a:solidFill>
                  <a:srgbClr val="8B0000"/>
                </a:solidFill>
              </a:rPr>
              <a:t>16</a:t>
            </a:r>
            <a:r>
              <a:rPr lang="en-US" sz="907" dirty="0">
                <a:solidFill>
                  <a:srgbClr val="8B0000"/>
                </a:solidFill>
              </a:rPr>
              <a:t>]:</a:t>
            </a:r>
            <a:r>
              <a:rPr lang="en-US" sz="907" dirty="0"/>
              <a:t> 2</a:t>
            </a:r>
          </a:p>
          <a:p>
            <a:endParaRPr lang="en-US" sz="907" dirty="0"/>
          </a:p>
          <a:p>
            <a:r>
              <a:rPr lang="en-US" sz="907" dirty="0">
                <a:solidFill>
                  <a:srgbClr val="000080"/>
                </a:solidFill>
              </a:rPr>
              <a:t>In [</a:t>
            </a:r>
            <a:r>
              <a:rPr lang="en-US" sz="907" b="1" dirty="0">
                <a:solidFill>
                  <a:srgbClr val="000080"/>
                </a:solidFill>
              </a:rPr>
              <a:t>17</a:t>
            </a:r>
            <a:r>
              <a:rPr lang="en-US" sz="907" dirty="0">
                <a:solidFill>
                  <a:srgbClr val="000080"/>
                </a:solidFill>
              </a:rPr>
              <a:t>]:</a:t>
            </a:r>
            <a:r>
              <a:rPr lang="en-US" sz="907" dirty="0"/>
              <a:t> </a:t>
            </a:r>
            <a:r>
              <a:rPr lang="en-US" sz="907" dirty="0" err="1"/>
              <a:t>gArray.shape</a:t>
            </a:r>
            <a:endParaRPr lang="en-US" sz="907" dirty="0"/>
          </a:p>
          <a:p>
            <a:r>
              <a:rPr lang="en-US" sz="907" dirty="0">
                <a:solidFill>
                  <a:srgbClr val="8B0000"/>
                </a:solidFill>
              </a:rPr>
              <a:t>Out[</a:t>
            </a:r>
            <a:r>
              <a:rPr lang="en-US" sz="907" b="1" dirty="0">
                <a:solidFill>
                  <a:srgbClr val="8B0000"/>
                </a:solidFill>
              </a:rPr>
              <a:t>17</a:t>
            </a:r>
            <a:r>
              <a:rPr lang="en-US" sz="907" dirty="0">
                <a:solidFill>
                  <a:srgbClr val="8B0000"/>
                </a:solidFill>
              </a:rPr>
              <a:t>]:</a:t>
            </a:r>
            <a:r>
              <a:rPr lang="en-US" sz="907" dirty="0"/>
              <a:t> (10, 3)</a:t>
            </a:r>
          </a:p>
          <a:p>
            <a:endParaRPr lang="en-US" sz="907" dirty="0"/>
          </a:p>
          <a:p>
            <a:r>
              <a:rPr lang="en-US" sz="907" dirty="0">
                <a:solidFill>
                  <a:srgbClr val="000080"/>
                </a:solidFill>
              </a:rPr>
              <a:t>In [</a:t>
            </a:r>
            <a:r>
              <a:rPr lang="en-US" sz="907" b="1" dirty="0">
                <a:solidFill>
                  <a:srgbClr val="000080"/>
                </a:solidFill>
              </a:rPr>
              <a:t>18</a:t>
            </a:r>
            <a:r>
              <a:rPr lang="en-US" sz="907" dirty="0">
                <a:solidFill>
                  <a:srgbClr val="000080"/>
                </a:solidFill>
              </a:rPr>
              <a:t>]:</a:t>
            </a:r>
            <a:r>
              <a:rPr lang="en-US" sz="907" dirty="0"/>
              <a:t> </a:t>
            </a:r>
            <a:r>
              <a:rPr lang="en-US" sz="907" dirty="0" err="1"/>
              <a:t>gArray.dtype</a:t>
            </a:r>
            <a:endParaRPr lang="en-US" sz="907" dirty="0"/>
          </a:p>
          <a:p>
            <a:r>
              <a:rPr lang="en-US" sz="907" dirty="0">
                <a:solidFill>
                  <a:srgbClr val="8B0000"/>
                </a:solidFill>
              </a:rPr>
              <a:t>Out[</a:t>
            </a:r>
            <a:r>
              <a:rPr lang="en-US" sz="907" b="1" dirty="0">
                <a:solidFill>
                  <a:srgbClr val="8B0000"/>
                </a:solidFill>
              </a:rPr>
              <a:t>18</a:t>
            </a:r>
            <a:r>
              <a:rPr lang="en-US" sz="907" dirty="0">
                <a:solidFill>
                  <a:srgbClr val="8B0000"/>
                </a:solidFill>
              </a:rPr>
              <a:t>]:</a:t>
            </a:r>
            <a:r>
              <a:rPr lang="en-US" sz="907" dirty="0"/>
              <a:t> </a:t>
            </a:r>
            <a:r>
              <a:rPr lang="en-US" sz="907" dirty="0" err="1"/>
              <a:t>dtype</a:t>
            </a:r>
            <a:r>
              <a:rPr lang="en-US" sz="907" dirty="0"/>
              <a:t>('int32')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BCB6FD-2BC4-4A47-1BEA-1D3D4320022F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r>
              <a:rPr lang="en-US"/>
              <a:t>Dr. Malak Abdullah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BBD515-79B2-1EEF-D146-AEBF22285D9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670"/>
              </a:lnSpc>
            </a:pPr>
            <a:fld id="{81D60167-4931-47E6-BA6A-407CBD079E47}" type="slidenum">
              <a:rPr lang="en-JO" smtClean="0"/>
              <a:t>21</a:t>
            </a:fld>
            <a:r>
              <a:rPr lang="en-JO" spc="-240"/>
              <a:t> </a:t>
            </a:r>
            <a:r>
              <a:rPr lang="en-JO"/>
              <a:t>/</a:t>
            </a:r>
            <a:r>
              <a:rPr lang="en-JO" spc="-245"/>
              <a:t> </a:t>
            </a:r>
            <a:r>
              <a:rPr lang="en-JO"/>
              <a:t>29</a:t>
            </a:r>
            <a:endParaRPr lang="en-JO" dirty="0"/>
          </a:p>
        </p:txBody>
      </p:sp>
    </p:spTree>
    <p:extLst>
      <p:ext uri="{BB962C8B-B14F-4D97-AF65-F5344CB8AC3E}">
        <p14:creationId xmlns:p14="http://schemas.microsoft.com/office/powerpoint/2010/main" val="25829951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F71D4F-5DBC-AF4C-9E85-609C814FE7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J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E3ADF9-1B14-4B28-0926-A073B52545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JO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F3DD82-9FC5-D31F-E0C2-C7A01C021D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880" y="0"/>
            <a:ext cx="4250339" cy="346075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4AECBB-DFD5-5CFC-88F8-0FFF08E05D9D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r>
              <a:rPr lang="en-US"/>
              <a:t>Dr. Malak Abdullah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1BB07D-373C-7011-7F3A-E9E41806CADB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670"/>
              </a:lnSpc>
            </a:pPr>
            <a:fld id="{81D60167-4931-47E6-BA6A-407CBD079E47}" type="slidenum">
              <a:rPr lang="en-JO" smtClean="0"/>
              <a:t>22</a:t>
            </a:fld>
            <a:r>
              <a:rPr lang="en-JO" spc="-240"/>
              <a:t> </a:t>
            </a:r>
            <a:r>
              <a:rPr lang="en-JO"/>
              <a:t>/</a:t>
            </a:r>
            <a:r>
              <a:rPr lang="en-JO" spc="-245"/>
              <a:t> </a:t>
            </a:r>
            <a:r>
              <a:rPr lang="en-JO"/>
              <a:t>29</a:t>
            </a:r>
            <a:endParaRPr lang="en-JO" dirty="0"/>
          </a:p>
        </p:txBody>
      </p:sp>
    </p:spTree>
    <p:extLst>
      <p:ext uri="{BB962C8B-B14F-4D97-AF65-F5344CB8AC3E}">
        <p14:creationId xmlns:p14="http://schemas.microsoft.com/office/powerpoint/2010/main" val="6578643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B3407C-93CA-4E47-B41B-74C7910E73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4149" y="211465"/>
            <a:ext cx="1101801" cy="215444"/>
          </a:xfrm>
        </p:spPr>
        <p:txBody>
          <a:bodyPr/>
          <a:lstStyle/>
          <a:p>
            <a:pPr rtl="0"/>
            <a:r>
              <a:rPr lang="en-US" dirty="0"/>
              <a:t>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304B7F-8E77-124A-8F66-27C47AEFCD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7931" y="856397"/>
            <a:ext cx="3874236" cy="169277"/>
          </a:xfrm>
        </p:spPr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C3B943C-3B3C-244B-AB05-67B093779F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299" t="4375" r="19965" b="34723"/>
          <a:stretch/>
        </p:blipFill>
        <p:spPr>
          <a:xfrm>
            <a:off x="95250" y="587375"/>
            <a:ext cx="3429000" cy="2522846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62D688-45D0-6109-EFB6-F0B06C543BDF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r>
              <a:rPr lang="en-US"/>
              <a:t>Dr. Malak Abdullah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D623C3-8E6A-A3D4-DF6E-38812050D08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670"/>
              </a:lnSpc>
            </a:pPr>
            <a:fld id="{81D60167-4931-47E6-BA6A-407CBD079E47}" type="slidenum">
              <a:rPr lang="en-JO" smtClean="0"/>
              <a:t>23</a:t>
            </a:fld>
            <a:r>
              <a:rPr lang="en-JO" spc="-240"/>
              <a:t> </a:t>
            </a:r>
            <a:r>
              <a:rPr lang="en-JO"/>
              <a:t>/</a:t>
            </a:r>
            <a:r>
              <a:rPr lang="en-JO" spc="-245"/>
              <a:t> </a:t>
            </a:r>
            <a:r>
              <a:rPr lang="en-JO"/>
              <a:t>29</a:t>
            </a:r>
            <a:endParaRPr lang="en-JO" dirty="0"/>
          </a:p>
        </p:txBody>
      </p:sp>
    </p:spTree>
    <p:extLst>
      <p:ext uri="{BB962C8B-B14F-4D97-AF65-F5344CB8AC3E}">
        <p14:creationId xmlns:p14="http://schemas.microsoft.com/office/powerpoint/2010/main" val="38892323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851" y="502696"/>
            <a:ext cx="2464694" cy="501229"/>
          </a:xfrm>
          <a:ln>
            <a:solidFill>
              <a:srgbClr val="FF0000"/>
            </a:solidFill>
          </a:ln>
        </p:spPr>
        <p:txBody>
          <a:bodyPr>
            <a:normAutofit/>
          </a:bodyPr>
          <a:lstStyle/>
          <a:p>
            <a:r>
              <a:rPr lang="en-US" dirty="0"/>
              <a:t>Creating </a:t>
            </a:r>
            <a:r>
              <a:rPr lang="en-US" dirty="0" err="1"/>
              <a:t>ndarrays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1327" y="1094462"/>
            <a:ext cx="623916" cy="1645350"/>
          </a:xfrm>
          <a:ln>
            <a:solidFill>
              <a:srgbClr val="FF0000"/>
            </a:solidFill>
          </a:ln>
        </p:spPr>
        <p:txBody>
          <a:bodyPr>
            <a:normAutofit fontScale="92500" lnSpcReduction="10000"/>
          </a:bodyPr>
          <a:lstStyle/>
          <a:p>
            <a:r>
              <a:rPr lang="en-US" dirty="0" err="1"/>
              <a:t>np.array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np.zeros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np.ones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np.eye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np.arange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np.random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866899" y="1036196"/>
            <a:ext cx="1819151" cy="17207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56" dirty="0">
                <a:solidFill>
                  <a:srgbClr val="000080"/>
                </a:solidFill>
              </a:rPr>
              <a:t>In [</a:t>
            </a:r>
            <a:r>
              <a:rPr lang="en-US" sz="756" b="1" dirty="0">
                <a:solidFill>
                  <a:srgbClr val="000080"/>
                </a:solidFill>
              </a:rPr>
              <a:t>65</a:t>
            </a:r>
            <a:r>
              <a:rPr lang="en-US" sz="756" dirty="0">
                <a:solidFill>
                  <a:srgbClr val="000080"/>
                </a:solidFill>
              </a:rPr>
              <a:t>]:</a:t>
            </a:r>
            <a:r>
              <a:rPr lang="en-US" sz="756" dirty="0"/>
              <a:t> </a:t>
            </a:r>
            <a:r>
              <a:rPr lang="en-US" sz="756" dirty="0" err="1"/>
              <a:t>np.array</a:t>
            </a:r>
            <a:r>
              <a:rPr lang="en-US" sz="756" dirty="0"/>
              <a:t>([[0,1,2],[2,3,4]])</a:t>
            </a:r>
          </a:p>
          <a:p>
            <a:r>
              <a:rPr lang="en-US" sz="756" dirty="0">
                <a:solidFill>
                  <a:srgbClr val="8B0000"/>
                </a:solidFill>
              </a:rPr>
              <a:t>Out[</a:t>
            </a:r>
            <a:r>
              <a:rPr lang="en-US" sz="756" b="1" dirty="0">
                <a:solidFill>
                  <a:srgbClr val="8B0000"/>
                </a:solidFill>
              </a:rPr>
              <a:t>65</a:t>
            </a:r>
            <a:r>
              <a:rPr lang="en-US" sz="756" dirty="0">
                <a:solidFill>
                  <a:srgbClr val="8B0000"/>
                </a:solidFill>
              </a:rPr>
              <a:t>]:</a:t>
            </a:r>
            <a:r>
              <a:rPr lang="en-US" sz="756" dirty="0"/>
              <a:t> </a:t>
            </a:r>
          </a:p>
          <a:p>
            <a:r>
              <a:rPr lang="en-US" sz="756" dirty="0"/>
              <a:t>array([[0, 1, 2],</a:t>
            </a:r>
          </a:p>
          <a:p>
            <a:r>
              <a:rPr lang="en-US" sz="756" dirty="0"/>
              <a:t>[2, 3, 4]])</a:t>
            </a:r>
            <a:br>
              <a:rPr lang="en-US" sz="756" dirty="0"/>
            </a:br>
            <a:endParaRPr lang="en-US" sz="756" dirty="0"/>
          </a:p>
          <a:p>
            <a:r>
              <a:rPr lang="en-US" sz="756" dirty="0">
                <a:solidFill>
                  <a:srgbClr val="000080"/>
                </a:solidFill>
              </a:rPr>
              <a:t>In [</a:t>
            </a:r>
            <a:r>
              <a:rPr lang="en-US" sz="756" b="1" dirty="0">
                <a:solidFill>
                  <a:srgbClr val="000080"/>
                </a:solidFill>
              </a:rPr>
              <a:t>66</a:t>
            </a:r>
            <a:r>
              <a:rPr lang="en-US" sz="756" dirty="0">
                <a:solidFill>
                  <a:srgbClr val="000080"/>
                </a:solidFill>
              </a:rPr>
              <a:t>]:</a:t>
            </a:r>
            <a:r>
              <a:rPr lang="en-US" sz="756" dirty="0"/>
              <a:t> </a:t>
            </a:r>
            <a:r>
              <a:rPr lang="en-US" sz="756" dirty="0" err="1"/>
              <a:t>np.zeros</a:t>
            </a:r>
            <a:r>
              <a:rPr lang="en-US" sz="756" dirty="0"/>
              <a:t>((2,3))</a:t>
            </a:r>
          </a:p>
          <a:p>
            <a:r>
              <a:rPr lang="en-US" sz="756" dirty="0">
                <a:solidFill>
                  <a:srgbClr val="8B0000"/>
                </a:solidFill>
              </a:rPr>
              <a:t>Out[</a:t>
            </a:r>
            <a:r>
              <a:rPr lang="en-US" sz="756" b="1" dirty="0">
                <a:solidFill>
                  <a:srgbClr val="8B0000"/>
                </a:solidFill>
              </a:rPr>
              <a:t>66</a:t>
            </a:r>
            <a:r>
              <a:rPr lang="en-US" sz="756" dirty="0">
                <a:solidFill>
                  <a:srgbClr val="8B0000"/>
                </a:solidFill>
              </a:rPr>
              <a:t>]:</a:t>
            </a:r>
            <a:r>
              <a:rPr lang="en-US" sz="756" dirty="0"/>
              <a:t> </a:t>
            </a:r>
          </a:p>
          <a:p>
            <a:r>
              <a:rPr lang="en-US" sz="756" dirty="0"/>
              <a:t>array([[ 0., 0., 0.],</a:t>
            </a:r>
          </a:p>
          <a:p>
            <a:r>
              <a:rPr lang="en-US" sz="756" dirty="0"/>
              <a:t>[ 0., 0., 0.]])</a:t>
            </a:r>
          </a:p>
          <a:p>
            <a:endParaRPr lang="en-US" sz="756" dirty="0"/>
          </a:p>
          <a:p>
            <a:r>
              <a:rPr lang="en-US" sz="756" dirty="0">
                <a:solidFill>
                  <a:srgbClr val="000080"/>
                </a:solidFill>
              </a:rPr>
              <a:t>In [</a:t>
            </a:r>
            <a:r>
              <a:rPr lang="en-US" sz="756" b="1" dirty="0">
                <a:solidFill>
                  <a:srgbClr val="000080"/>
                </a:solidFill>
              </a:rPr>
              <a:t>67</a:t>
            </a:r>
            <a:r>
              <a:rPr lang="en-US" sz="756" dirty="0">
                <a:solidFill>
                  <a:srgbClr val="000080"/>
                </a:solidFill>
              </a:rPr>
              <a:t>]:</a:t>
            </a:r>
            <a:r>
              <a:rPr lang="en-US" sz="756" dirty="0"/>
              <a:t> </a:t>
            </a:r>
            <a:r>
              <a:rPr lang="en-US" sz="756" dirty="0" err="1"/>
              <a:t>np.ones</a:t>
            </a:r>
            <a:r>
              <a:rPr lang="en-US" sz="756" dirty="0"/>
              <a:t>((2,3))</a:t>
            </a:r>
          </a:p>
          <a:p>
            <a:r>
              <a:rPr lang="en-US" sz="756" dirty="0">
                <a:solidFill>
                  <a:srgbClr val="8B0000"/>
                </a:solidFill>
              </a:rPr>
              <a:t>Out[</a:t>
            </a:r>
            <a:r>
              <a:rPr lang="en-US" sz="756" b="1" dirty="0">
                <a:solidFill>
                  <a:srgbClr val="8B0000"/>
                </a:solidFill>
              </a:rPr>
              <a:t>67</a:t>
            </a:r>
            <a:r>
              <a:rPr lang="en-US" sz="756" dirty="0">
                <a:solidFill>
                  <a:srgbClr val="8B0000"/>
                </a:solidFill>
              </a:rPr>
              <a:t>]:</a:t>
            </a:r>
            <a:r>
              <a:rPr lang="en-US" sz="756" dirty="0"/>
              <a:t> </a:t>
            </a:r>
          </a:p>
          <a:p>
            <a:r>
              <a:rPr lang="en-US" sz="756" dirty="0"/>
              <a:t>array([[ 1., 1., 1.],</a:t>
            </a:r>
          </a:p>
          <a:p>
            <a:r>
              <a:rPr lang="en-US" sz="756" dirty="0"/>
              <a:t>[ 1., 1., 1.]])</a:t>
            </a:r>
          </a:p>
        </p:txBody>
      </p:sp>
      <p:sp>
        <p:nvSpPr>
          <p:cNvPr id="7" name="Rectangle 6"/>
          <p:cNvSpPr/>
          <p:nvPr/>
        </p:nvSpPr>
        <p:spPr>
          <a:xfrm>
            <a:off x="2866280" y="596474"/>
            <a:ext cx="1635502" cy="12447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832" dirty="0">
                <a:solidFill>
                  <a:srgbClr val="000080"/>
                </a:solidFill>
              </a:rPr>
              <a:t>In [</a:t>
            </a:r>
            <a:r>
              <a:rPr lang="en-US" sz="832" b="1" dirty="0">
                <a:solidFill>
                  <a:srgbClr val="000080"/>
                </a:solidFill>
              </a:rPr>
              <a:t>69</a:t>
            </a:r>
            <a:r>
              <a:rPr lang="en-US" sz="832" dirty="0">
                <a:solidFill>
                  <a:srgbClr val="000080"/>
                </a:solidFill>
              </a:rPr>
              <a:t>]:</a:t>
            </a:r>
            <a:r>
              <a:rPr lang="en-US" sz="832" dirty="0"/>
              <a:t> </a:t>
            </a:r>
            <a:r>
              <a:rPr lang="en-US" sz="832" dirty="0" err="1"/>
              <a:t>np.eye</a:t>
            </a:r>
            <a:r>
              <a:rPr lang="en-US" sz="832" dirty="0"/>
              <a:t>(3)</a:t>
            </a:r>
          </a:p>
          <a:p>
            <a:r>
              <a:rPr lang="en-US" sz="832" dirty="0">
                <a:solidFill>
                  <a:srgbClr val="8B0000"/>
                </a:solidFill>
              </a:rPr>
              <a:t>Out[</a:t>
            </a:r>
            <a:r>
              <a:rPr lang="en-US" sz="832" b="1" dirty="0">
                <a:solidFill>
                  <a:srgbClr val="8B0000"/>
                </a:solidFill>
              </a:rPr>
              <a:t>69</a:t>
            </a:r>
            <a:r>
              <a:rPr lang="en-US" sz="832" dirty="0">
                <a:solidFill>
                  <a:srgbClr val="8B0000"/>
                </a:solidFill>
              </a:rPr>
              <a:t>]:</a:t>
            </a:r>
            <a:r>
              <a:rPr lang="en-US" sz="832" dirty="0"/>
              <a:t> </a:t>
            </a:r>
          </a:p>
          <a:p>
            <a:r>
              <a:rPr lang="en-US" sz="832" dirty="0"/>
              <a:t>array([[ 1., 0., 0.],</a:t>
            </a:r>
          </a:p>
          <a:p>
            <a:r>
              <a:rPr lang="en-US" sz="832" dirty="0"/>
              <a:t>[ 0., 1., 0.],</a:t>
            </a:r>
          </a:p>
          <a:p>
            <a:r>
              <a:rPr lang="en-US" sz="832" dirty="0"/>
              <a:t>[ 0., 0., 1.]])</a:t>
            </a:r>
            <a:br>
              <a:rPr lang="en-US" sz="832" dirty="0"/>
            </a:br>
            <a:endParaRPr lang="en-US" sz="832" dirty="0"/>
          </a:p>
          <a:p>
            <a:r>
              <a:rPr lang="en-US" sz="832" dirty="0">
                <a:solidFill>
                  <a:srgbClr val="000080"/>
                </a:solidFill>
              </a:rPr>
              <a:t>In [</a:t>
            </a:r>
            <a:r>
              <a:rPr lang="en-US" sz="832" b="1" dirty="0">
                <a:solidFill>
                  <a:srgbClr val="000080"/>
                </a:solidFill>
              </a:rPr>
              <a:t>70</a:t>
            </a:r>
            <a:r>
              <a:rPr lang="en-US" sz="832" dirty="0">
                <a:solidFill>
                  <a:srgbClr val="000080"/>
                </a:solidFill>
              </a:rPr>
              <a:t>]:</a:t>
            </a:r>
            <a:r>
              <a:rPr lang="en-US" sz="832" dirty="0"/>
              <a:t> </a:t>
            </a:r>
            <a:r>
              <a:rPr lang="en-US" sz="832" dirty="0" err="1"/>
              <a:t>np.arange</a:t>
            </a:r>
            <a:r>
              <a:rPr lang="en-US" sz="832" dirty="0"/>
              <a:t>(0, 10, 2)</a:t>
            </a:r>
          </a:p>
          <a:p>
            <a:r>
              <a:rPr lang="en-US" sz="832" dirty="0">
                <a:solidFill>
                  <a:srgbClr val="8B0000"/>
                </a:solidFill>
              </a:rPr>
              <a:t>Out[</a:t>
            </a:r>
            <a:r>
              <a:rPr lang="en-US" sz="832" b="1" dirty="0">
                <a:solidFill>
                  <a:srgbClr val="8B0000"/>
                </a:solidFill>
              </a:rPr>
              <a:t>70</a:t>
            </a:r>
            <a:r>
              <a:rPr lang="en-US" sz="832" dirty="0">
                <a:solidFill>
                  <a:srgbClr val="8B0000"/>
                </a:solidFill>
              </a:rPr>
              <a:t>]:</a:t>
            </a:r>
            <a:r>
              <a:rPr lang="en-US" sz="832" dirty="0"/>
              <a:t> array([0, 2, 4, 6, 8])</a:t>
            </a:r>
          </a:p>
          <a:p>
            <a:endParaRPr lang="en-US" sz="832" dirty="0"/>
          </a:p>
        </p:txBody>
      </p:sp>
      <p:sp>
        <p:nvSpPr>
          <p:cNvPr id="10" name="Rectangle 9"/>
          <p:cNvSpPr/>
          <p:nvPr/>
        </p:nvSpPr>
        <p:spPr>
          <a:xfrm>
            <a:off x="2410013" y="1917138"/>
            <a:ext cx="2200087" cy="79028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907" dirty="0">
                <a:solidFill>
                  <a:srgbClr val="000080"/>
                </a:solidFill>
              </a:rPr>
              <a:t>In [</a:t>
            </a:r>
            <a:r>
              <a:rPr lang="en-US" sz="907" b="1" dirty="0">
                <a:solidFill>
                  <a:srgbClr val="000080"/>
                </a:solidFill>
              </a:rPr>
              <a:t>295</a:t>
            </a:r>
            <a:r>
              <a:rPr lang="en-US" sz="907" dirty="0">
                <a:solidFill>
                  <a:srgbClr val="000080"/>
                </a:solidFill>
              </a:rPr>
              <a:t>]:</a:t>
            </a:r>
            <a:r>
              <a:rPr lang="en-US" sz="907" dirty="0"/>
              <a:t> </a:t>
            </a:r>
            <a:r>
              <a:rPr lang="en-US" sz="907" dirty="0" err="1"/>
              <a:t>np.random.randint</a:t>
            </a:r>
            <a:r>
              <a:rPr lang="en-US" sz="907" dirty="0"/>
              <a:t>(0, 10, (3,3))</a:t>
            </a:r>
          </a:p>
          <a:p>
            <a:r>
              <a:rPr lang="en-US" sz="907" dirty="0">
                <a:solidFill>
                  <a:srgbClr val="8B0000"/>
                </a:solidFill>
              </a:rPr>
              <a:t>Out[</a:t>
            </a:r>
            <a:r>
              <a:rPr lang="en-US" sz="907" b="1" dirty="0">
                <a:solidFill>
                  <a:srgbClr val="8B0000"/>
                </a:solidFill>
              </a:rPr>
              <a:t>295</a:t>
            </a:r>
            <a:r>
              <a:rPr lang="en-US" sz="907" dirty="0">
                <a:solidFill>
                  <a:srgbClr val="8B0000"/>
                </a:solidFill>
              </a:rPr>
              <a:t>]:</a:t>
            </a:r>
            <a:r>
              <a:rPr lang="en-US" sz="907" dirty="0"/>
              <a:t> </a:t>
            </a:r>
          </a:p>
          <a:p>
            <a:r>
              <a:rPr lang="en-US" sz="907" dirty="0"/>
              <a:t>array([[8, 7, 6],</a:t>
            </a:r>
          </a:p>
          <a:p>
            <a:r>
              <a:rPr lang="en-US" sz="907" dirty="0"/>
              <a:t>[0, 8, 9],</a:t>
            </a:r>
          </a:p>
          <a:p>
            <a:r>
              <a:rPr lang="en-US" sz="907" dirty="0"/>
              <a:t>[9, 0, 4]])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01D6B6-ADFC-0244-64B6-FF2F88989DBC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r>
              <a:rPr lang="en-US"/>
              <a:t>Dr. Malak Abdullah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0CB35B1-BF80-AB1F-69ED-E6A6ACAC17E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670"/>
              </a:lnSpc>
            </a:pPr>
            <a:fld id="{81D60167-4931-47E6-BA6A-407CBD079E47}" type="slidenum">
              <a:rPr lang="en-JO" smtClean="0"/>
              <a:t>24</a:t>
            </a:fld>
            <a:r>
              <a:rPr lang="en-JO" spc="-240"/>
              <a:t> </a:t>
            </a:r>
            <a:r>
              <a:rPr lang="en-JO"/>
              <a:t>/</a:t>
            </a:r>
            <a:r>
              <a:rPr lang="en-JO" spc="-245"/>
              <a:t> </a:t>
            </a:r>
            <a:r>
              <a:rPr lang="en-JO"/>
              <a:t>29</a:t>
            </a:r>
            <a:endParaRPr lang="en-JO" dirty="0"/>
          </a:p>
        </p:txBody>
      </p:sp>
    </p:spTree>
    <p:extLst>
      <p:ext uri="{BB962C8B-B14F-4D97-AF65-F5344CB8AC3E}">
        <p14:creationId xmlns:p14="http://schemas.microsoft.com/office/powerpoint/2010/main" val="2196006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4149" y="211465"/>
            <a:ext cx="1846301" cy="430887"/>
          </a:xfrm>
        </p:spPr>
        <p:txBody>
          <a:bodyPr/>
          <a:lstStyle/>
          <a:p>
            <a:r>
              <a:rPr lang="en-US" dirty="0" err="1"/>
              <a:t>Numpy</a:t>
            </a:r>
            <a:r>
              <a:rPr lang="en-US" dirty="0"/>
              <a:t> data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8853" y="663575"/>
            <a:ext cx="1965569" cy="1674763"/>
          </a:xfrm>
        </p:spPr>
        <p:txBody>
          <a:bodyPr>
            <a:normAutofit/>
          </a:bodyPr>
          <a:lstStyle/>
          <a:p>
            <a:r>
              <a:rPr lang="en-US" dirty="0"/>
              <a:t>int8, int16, int32, int64</a:t>
            </a:r>
          </a:p>
          <a:p>
            <a:r>
              <a:rPr lang="en-US" dirty="0"/>
              <a:t>float16, float32, float64, float128</a:t>
            </a:r>
          </a:p>
          <a:p>
            <a:r>
              <a:rPr lang="en-US" dirty="0"/>
              <a:t>bool</a:t>
            </a:r>
          </a:p>
          <a:p>
            <a:r>
              <a:rPr lang="en-US" dirty="0"/>
              <a:t>object</a:t>
            </a:r>
          </a:p>
          <a:p>
            <a:r>
              <a:rPr lang="en-US" dirty="0"/>
              <a:t>String</a:t>
            </a:r>
          </a:p>
          <a:p>
            <a:r>
              <a:rPr lang="en-US" dirty="0"/>
              <a:t>Unicode</a:t>
            </a:r>
          </a:p>
          <a:p>
            <a:endParaRPr lang="en-US" dirty="0"/>
          </a:p>
          <a:p>
            <a:r>
              <a:rPr lang="en-US" dirty="0" err="1"/>
              <a:t>gArray.astype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049848" y="881279"/>
            <a:ext cx="2509050" cy="123328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059" dirty="0">
                <a:solidFill>
                  <a:srgbClr val="000080"/>
                </a:solidFill>
              </a:rPr>
              <a:t>In [</a:t>
            </a:r>
            <a:r>
              <a:rPr lang="en-US" sz="1059" b="1" dirty="0">
                <a:solidFill>
                  <a:srgbClr val="000080"/>
                </a:solidFill>
              </a:rPr>
              <a:t>34</a:t>
            </a:r>
            <a:r>
              <a:rPr lang="en-US" sz="1059" dirty="0">
                <a:solidFill>
                  <a:srgbClr val="000080"/>
                </a:solidFill>
              </a:rPr>
              <a:t>]:</a:t>
            </a:r>
            <a:r>
              <a:rPr lang="en-US" sz="1059" dirty="0"/>
              <a:t> </a:t>
            </a:r>
            <a:r>
              <a:rPr lang="en-US" sz="1059" dirty="0" err="1"/>
              <a:t>gArray.astype</a:t>
            </a:r>
            <a:r>
              <a:rPr lang="en-US" sz="1059" dirty="0"/>
              <a:t>(float64)</a:t>
            </a:r>
          </a:p>
          <a:p>
            <a:r>
              <a:rPr lang="en-US" sz="1059" dirty="0">
                <a:solidFill>
                  <a:srgbClr val="8B0000"/>
                </a:solidFill>
              </a:rPr>
              <a:t>Out[</a:t>
            </a:r>
            <a:r>
              <a:rPr lang="en-US" sz="1059" b="1" dirty="0">
                <a:solidFill>
                  <a:srgbClr val="8B0000"/>
                </a:solidFill>
              </a:rPr>
              <a:t>34</a:t>
            </a:r>
            <a:r>
              <a:rPr lang="en-US" sz="1059" dirty="0">
                <a:solidFill>
                  <a:srgbClr val="8B0000"/>
                </a:solidFill>
              </a:rPr>
              <a:t>]:</a:t>
            </a:r>
            <a:r>
              <a:rPr lang="en-US" sz="1059" dirty="0"/>
              <a:t> </a:t>
            </a:r>
          </a:p>
          <a:p>
            <a:r>
              <a:rPr lang="en-US" sz="1059" dirty="0"/>
              <a:t>array([[ 79., 95., 60.],</a:t>
            </a:r>
          </a:p>
          <a:p>
            <a:r>
              <a:rPr lang="en-US" sz="1059" dirty="0"/>
              <a:t>[ 95., 60., 61.],</a:t>
            </a:r>
          </a:p>
          <a:p>
            <a:r>
              <a:rPr lang="en-US" sz="1059" dirty="0"/>
              <a:t>..., </a:t>
            </a:r>
          </a:p>
          <a:p>
            <a:r>
              <a:rPr lang="en-US" sz="1059" dirty="0"/>
              <a:t>[ 82., 89., 61.],</a:t>
            </a:r>
          </a:p>
          <a:p>
            <a:r>
              <a:rPr lang="en-US" sz="1059" dirty="0"/>
              <a:t>[ 94., 67., 88.]])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98256" y="1136493"/>
            <a:ext cx="512177" cy="2319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7" dirty="0"/>
              <a:t>64 bits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H="1" flipV="1">
            <a:off x="1314450" y="960324"/>
            <a:ext cx="79790" cy="2127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2049848" y="2121526"/>
            <a:ext cx="2509050" cy="120904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907" dirty="0">
                <a:solidFill>
                  <a:srgbClr val="000080"/>
                </a:solidFill>
              </a:rPr>
              <a:t>In [</a:t>
            </a:r>
            <a:r>
              <a:rPr lang="en-US" sz="907" b="1" dirty="0">
                <a:solidFill>
                  <a:srgbClr val="000080"/>
                </a:solidFill>
              </a:rPr>
              <a:t>79</a:t>
            </a:r>
            <a:r>
              <a:rPr lang="en-US" sz="907" dirty="0">
                <a:solidFill>
                  <a:srgbClr val="000080"/>
                </a:solidFill>
              </a:rPr>
              <a:t>]:</a:t>
            </a:r>
            <a:r>
              <a:rPr lang="en-US" sz="907" dirty="0"/>
              <a:t> </a:t>
            </a:r>
            <a:r>
              <a:rPr lang="en-US" sz="907" dirty="0" err="1"/>
              <a:t>num_string</a:t>
            </a:r>
            <a:r>
              <a:rPr lang="en-US" sz="907" dirty="0"/>
              <a:t> = array(['1.0', '2.05', '3'])</a:t>
            </a:r>
          </a:p>
          <a:p>
            <a:br>
              <a:rPr lang="en-US" sz="907" dirty="0"/>
            </a:br>
            <a:r>
              <a:rPr lang="en-US" sz="907" dirty="0">
                <a:solidFill>
                  <a:srgbClr val="000080"/>
                </a:solidFill>
              </a:rPr>
              <a:t>In [</a:t>
            </a:r>
            <a:r>
              <a:rPr lang="en-US" sz="907" b="1" dirty="0">
                <a:solidFill>
                  <a:srgbClr val="000080"/>
                </a:solidFill>
              </a:rPr>
              <a:t>81</a:t>
            </a:r>
            <a:r>
              <a:rPr lang="en-US" sz="907" dirty="0">
                <a:solidFill>
                  <a:srgbClr val="000080"/>
                </a:solidFill>
              </a:rPr>
              <a:t>]:</a:t>
            </a:r>
            <a:r>
              <a:rPr lang="en-US" sz="907" dirty="0"/>
              <a:t> </a:t>
            </a:r>
            <a:r>
              <a:rPr lang="en-US" sz="907" dirty="0" err="1"/>
              <a:t>num_string</a:t>
            </a:r>
            <a:endParaRPr lang="en-US" sz="907" dirty="0"/>
          </a:p>
          <a:p>
            <a:r>
              <a:rPr lang="en-US" sz="907" dirty="0">
                <a:solidFill>
                  <a:srgbClr val="8B0000"/>
                </a:solidFill>
              </a:rPr>
              <a:t>Out[</a:t>
            </a:r>
            <a:r>
              <a:rPr lang="en-US" sz="907" b="1" dirty="0">
                <a:solidFill>
                  <a:srgbClr val="8B0000"/>
                </a:solidFill>
              </a:rPr>
              <a:t>81</a:t>
            </a:r>
            <a:r>
              <a:rPr lang="en-US" sz="907" dirty="0">
                <a:solidFill>
                  <a:srgbClr val="8B0000"/>
                </a:solidFill>
              </a:rPr>
              <a:t>]:</a:t>
            </a:r>
            <a:r>
              <a:rPr lang="en-US" sz="907" dirty="0"/>
              <a:t> </a:t>
            </a:r>
          </a:p>
          <a:p>
            <a:r>
              <a:rPr lang="en-US" sz="907" dirty="0"/>
              <a:t>array(['1.0', '2.05', '3’],  </a:t>
            </a:r>
            <a:r>
              <a:rPr lang="en-US" sz="907" dirty="0" err="1"/>
              <a:t>dtype</a:t>
            </a:r>
            <a:r>
              <a:rPr lang="en-US" sz="907" dirty="0"/>
              <a:t>='&lt;U4')</a:t>
            </a:r>
          </a:p>
          <a:p>
            <a:br>
              <a:rPr lang="en-US" sz="907" dirty="0"/>
            </a:br>
            <a:r>
              <a:rPr lang="en-US" sz="907" dirty="0">
                <a:solidFill>
                  <a:srgbClr val="000080"/>
                </a:solidFill>
              </a:rPr>
              <a:t>In [</a:t>
            </a:r>
            <a:r>
              <a:rPr lang="en-US" sz="907" b="1" dirty="0">
                <a:solidFill>
                  <a:srgbClr val="000080"/>
                </a:solidFill>
              </a:rPr>
              <a:t>82</a:t>
            </a:r>
            <a:r>
              <a:rPr lang="en-US" sz="907" dirty="0">
                <a:solidFill>
                  <a:srgbClr val="000080"/>
                </a:solidFill>
              </a:rPr>
              <a:t>]:</a:t>
            </a:r>
            <a:r>
              <a:rPr lang="en-US" sz="907" dirty="0"/>
              <a:t> </a:t>
            </a:r>
            <a:r>
              <a:rPr lang="en-US" sz="907" dirty="0" err="1"/>
              <a:t>num_string.astype</a:t>
            </a:r>
            <a:r>
              <a:rPr lang="en-US" sz="907" dirty="0"/>
              <a:t>(float)</a:t>
            </a:r>
          </a:p>
          <a:p>
            <a:r>
              <a:rPr lang="en-US" sz="907" dirty="0">
                <a:solidFill>
                  <a:srgbClr val="8B0000"/>
                </a:solidFill>
              </a:rPr>
              <a:t>Out[</a:t>
            </a:r>
            <a:r>
              <a:rPr lang="en-US" sz="907" b="1" dirty="0">
                <a:solidFill>
                  <a:srgbClr val="8B0000"/>
                </a:solidFill>
              </a:rPr>
              <a:t>82</a:t>
            </a:r>
            <a:r>
              <a:rPr lang="en-US" sz="907" dirty="0">
                <a:solidFill>
                  <a:srgbClr val="8B0000"/>
                </a:solidFill>
              </a:rPr>
              <a:t>]:</a:t>
            </a:r>
            <a:r>
              <a:rPr lang="en-US" sz="907" dirty="0"/>
              <a:t> array([ 1. , 2.05, 3. ])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90EA68-161A-9A43-BF63-7E4A8650BA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372" t="67428" r="69467" b="13715"/>
          <a:stretch/>
        </p:blipFill>
        <p:spPr>
          <a:xfrm>
            <a:off x="83840" y="2244691"/>
            <a:ext cx="1617271" cy="857283"/>
          </a:xfrm>
          <a:prstGeom prst="rect">
            <a:avLst/>
          </a:prstGeom>
        </p:spPr>
      </p:pic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70BDE25B-1D40-23CC-2D8E-1B7C68FFA748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r>
              <a:rPr lang="en-US"/>
              <a:t>Dr. Malak Abdullah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E2ED05E9-B2CE-1A03-BC84-3FA49FAE033A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670"/>
              </a:lnSpc>
            </a:pPr>
            <a:fld id="{81D60167-4931-47E6-BA6A-407CBD079E47}" type="slidenum">
              <a:rPr lang="en-JO" smtClean="0"/>
              <a:t>25</a:t>
            </a:fld>
            <a:r>
              <a:rPr lang="en-JO" spc="-240"/>
              <a:t> </a:t>
            </a:r>
            <a:r>
              <a:rPr lang="en-JO"/>
              <a:t>/</a:t>
            </a:r>
            <a:r>
              <a:rPr lang="en-JO" spc="-245"/>
              <a:t> </a:t>
            </a:r>
            <a:r>
              <a:rPr lang="en-JO"/>
              <a:t>29</a:t>
            </a:r>
            <a:endParaRPr lang="en-JO" dirty="0"/>
          </a:p>
        </p:txBody>
      </p:sp>
    </p:spTree>
    <p:extLst>
      <p:ext uri="{BB962C8B-B14F-4D97-AF65-F5344CB8AC3E}">
        <p14:creationId xmlns:p14="http://schemas.microsoft.com/office/powerpoint/2010/main" val="37316065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40943-5348-8D42-911D-8A884C2AA1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4149" y="211465"/>
            <a:ext cx="1101801" cy="215444"/>
          </a:xfrm>
        </p:spPr>
        <p:txBody>
          <a:bodyPr/>
          <a:lstStyle/>
          <a:p>
            <a:r>
              <a:rPr lang="en-US" dirty="0"/>
              <a:t>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6A3291-1A96-6F42-8732-91BDD4A200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7931" y="856397"/>
            <a:ext cx="3874236" cy="169277"/>
          </a:xfrm>
        </p:spPr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6A2930A-C127-F04C-BC0B-317C7B07E8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865" t="4375" r="12983" b="55652"/>
          <a:stretch/>
        </p:blipFill>
        <p:spPr>
          <a:xfrm>
            <a:off x="118854" y="893698"/>
            <a:ext cx="4230714" cy="1817576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78F1C7-40B6-BB98-822E-8271F763AD63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r>
              <a:rPr lang="en-US"/>
              <a:t>Dr. Malak Abdullah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1E4797-743D-64C7-403D-230A94D772D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670"/>
              </a:lnSpc>
            </a:pPr>
            <a:fld id="{81D60167-4931-47E6-BA6A-407CBD079E47}" type="slidenum">
              <a:rPr lang="en-JO" smtClean="0"/>
              <a:t>26</a:t>
            </a:fld>
            <a:r>
              <a:rPr lang="en-JO" spc="-240"/>
              <a:t> </a:t>
            </a:r>
            <a:r>
              <a:rPr lang="en-JO"/>
              <a:t>/</a:t>
            </a:r>
            <a:r>
              <a:rPr lang="en-JO" spc="-245"/>
              <a:t> </a:t>
            </a:r>
            <a:r>
              <a:rPr lang="en-JO"/>
              <a:t>29</a:t>
            </a:r>
            <a:endParaRPr lang="en-JO" dirty="0"/>
          </a:p>
        </p:txBody>
      </p:sp>
    </p:spTree>
    <p:extLst>
      <p:ext uri="{BB962C8B-B14F-4D97-AF65-F5344CB8AC3E}">
        <p14:creationId xmlns:p14="http://schemas.microsoft.com/office/powerpoint/2010/main" val="26781084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CF878-F69A-FF47-8C74-7308E7C3A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4149" y="211465"/>
            <a:ext cx="1101801" cy="215444"/>
          </a:xfrm>
        </p:spPr>
        <p:txBody>
          <a:bodyPr/>
          <a:lstStyle/>
          <a:p>
            <a:r>
              <a:rPr lang="en-US" dirty="0"/>
              <a:t>Reshape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5A0B6C-ADF2-BC40-8B15-2F61500E3D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7931" y="856397"/>
            <a:ext cx="3874236" cy="169277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5161206-B617-A449-A387-2B3F83A8DD7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960" t="59710" r="27986" b="10185"/>
          <a:stretch/>
        </p:blipFill>
        <p:spPr>
          <a:xfrm>
            <a:off x="165293" y="1321764"/>
            <a:ext cx="3968557" cy="1744339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F83097-332C-E692-06F7-52332A4205C6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r>
              <a:rPr lang="en-US"/>
              <a:t>Dr. Malak Abdullah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49C6D0-795A-AA17-23FF-CB08B876EC4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670"/>
              </a:lnSpc>
            </a:pPr>
            <a:fld id="{81D60167-4931-47E6-BA6A-407CBD079E47}" type="slidenum">
              <a:rPr lang="en-JO" smtClean="0"/>
              <a:t>27</a:t>
            </a:fld>
            <a:r>
              <a:rPr lang="en-JO" spc="-240"/>
              <a:t> </a:t>
            </a:r>
            <a:r>
              <a:rPr lang="en-JO"/>
              <a:t>/</a:t>
            </a:r>
            <a:r>
              <a:rPr lang="en-JO" spc="-245"/>
              <a:t> </a:t>
            </a:r>
            <a:r>
              <a:rPr lang="en-JO"/>
              <a:t>29</a:t>
            </a:r>
            <a:endParaRPr lang="en-JO" dirty="0"/>
          </a:p>
        </p:txBody>
      </p:sp>
    </p:spTree>
    <p:extLst>
      <p:ext uri="{BB962C8B-B14F-4D97-AF65-F5344CB8AC3E}">
        <p14:creationId xmlns:p14="http://schemas.microsoft.com/office/powerpoint/2010/main" val="18949807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4149" y="211465"/>
            <a:ext cx="1101801" cy="430887"/>
          </a:xfrm>
        </p:spPr>
        <p:txBody>
          <a:bodyPr/>
          <a:lstStyle/>
          <a:p>
            <a:r>
              <a:rPr lang="en-US" dirty="0"/>
              <a:t>Reshaping and transposing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997187" y="1809168"/>
            <a:ext cx="1141720" cy="98685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18854" y="2302593"/>
            <a:ext cx="2069297" cy="7209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681" dirty="0">
                <a:solidFill>
                  <a:srgbClr val="000000"/>
                </a:solidFill>
                <a:latin typeface="Courier New" panose="02070309020205020404" pitchFamily="49" charset="0"/>
              </a:rPr>
              <a:t>In </a:t>
            </a:r>
            <a:r>
              <a:rPr lang="de-DE" sz="681" b="1" dirty="0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de-DE" sz="681" dirty="0">
                <a:solidFill>
                  <a:srgbClr val="FF0000"/>
                </a:solidFill>
                <a:latin typeface="Courier New" panose="02070309020205020404" pitchFamily="49" charset="0"/>
              </a:rPr>
              <a:t>290</a:t>
            </a:r>
            <a:r>
              <a:rPr lang="de-DE" sz="681" b="1" dirty="0">
                <a:solidFill>
                  <a:srgbClr val="000080"/>
                </a:solidFill>
                <a:latin typeface="Courier New" panose="02070309020205020404" pitchFamily="49" charset="0"/>
              </a:rPr>
              <a:t>]:</a:t>
            </a:r>
            <a:r>
              <a:rPr lang="de-DE" sz="681" dirty="0">
                <a:solidFill>
                  <a:srgbClr val="000000"/>
                </a:solidFill>
                <a:latin typeface="Courier New" panose="02070309020205020404" pitchFamily="49" charset="0"/>
              </a:rPr>
              <a:t> np</a:t>
            </a:r>
            <a:r>
              <a:rPr lang="de-DE" sz="681" b="1" dirty="0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de-DE" sz="681" dirty="0">
                <a:solidFill>
                  <a:srgbClr val="000000"/>
                </a:solidFill>
                <a:latin typeface="Courier New" panose="02070309020205020404" pitchFamily="49" charset="0"/>
              </a:rPr>
              <a:t>arange</a:t>
            </a:r>
            <a:r>
              <a:rPr lang="de-DE" sz="681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de-DE" sz="681" dirty="0">
                <a:solidFill>
                  <a:srgbClr val="FF0000"/>
                </a:solidFill>
                <a:latin typeface="Courier New" panose="02070309020205020404" pitchFamily="49" charset="0"/>
              </a:rPr>
              <a:t>6</a:t>
            </a:r>
            <a:r>
              <a:rPr lang="de-DE" sz="681" b="1" dirty="0">
                <a:solidFill>
                  <a:srgbClr val="000080"/>
                </a:solidFill>
                <a:latin typeface="Courier New" panose="02070309020205020404" pitchFamily="49" charset="0"/>
              </a:rPr>
              <a:t>).</a:t>
            </a:r>
            <a:r>
              <a:rPr lang="de-DE" sz="681" dirty="0">
                <a:solidFill>
                  <a:srgbClr val="000000"/>
                </a:solidFill>
                <a:latin typeface="Courier New" panose="02070309020205020404" pitchFamily="49" charset="0"/>
              </a:rPr>
              <a:t>reshape</a:t>
            </a:r>
            <a:r>
              <a:rPr lang="de-DE" sz="681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de-DE" sz="681" dirty="0">
                <a:solidFill>
                  <a:srgbClr val="FF0000"/>
                </a:solidFill>
                <a:latin typeface="Courier New" panose="02070309020205020404" pitchFamily="49" charset="0"/>
              </a:rPr>
              <a:t>2</a:t>
            </a:r>
            <a:r>
              <a:rPr lang="de-DE" sz="681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de-DE" sz="681" dirty="0">
                <a:solidFill>
                  <a:srgbClr val="FF0000"/>
                </a:solidFill>
                <a:latin typeface="Courier New" panose="02070309020205020404" pitchFamily="49" charset="0"/>
              </a:rPr>
              <a:t>3</a:t>
            </a:r>
            <a:r>
              <a:rPr lang="de-DE" sz="681" b="1" dirty="0">
                <a:solidFill>
                  <a:srgbClr val="000080"/>
                </a:solidFill>
                <a:latin typeface="Courier New" panose="02070309020205020404" pitchFamily="49" charset="0"/>
              </a:rPr>
              <a:t>).</a:t>
            </a:r>
            <a:r>
              <a:rPr lang="de-DE" sz="681" dirty="0">
                <a:solidFill>
                  <a:srgbClr val="000000"/>
                </a:solidFill>
                <a:latin typeface="Courier New" panose="02070309020205020404" pitchFamily="49" charset="0"/>
              </a:rPr>
              <a:t>T</a:t>
            </a:r>
          </a:p>
          <a:p>
            <a:r>
              <a:rPr lang="en-US" sz="681" dirty="0">
                <a:solidFill>
                  <a:srgbClr val="000000"/>
                </a:solidFill>
                <a:latin typeface="Courier New" panose="02070309020205020404" pitchFamily="49" charset="0"/>
              </a:rPr>
              <a:t>Out</a:t>
            </a:r>
            <a:r>
              <a:rPr lang="en-US" sz="681" b="1" dirty="0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US" sz="681" dirty="0">
                <a:solidFill>
                  <a:srgbClr val="FF0000"/>
                </a:solidFill>
                <a:latin typeface="Courier New" panose="02070309020205020404" pitchFamily="49" charset="0"/>
              </a:rPr>
              <a:t>290</a:t>
            </a:r>
            <a:r>
              <a:rPr lang="en-US" sz="681" b="1" dirty="0">
                <a:solidFill>
                  <a:srgbClr val="000080"/>
                </a:solidFill>
                <a:latin typeface="Courier New" panose="02070309020205020404" pitchFamily="49" charset="0"/>
              </a:rPr>
              <a:t>]:</a:t>
            </a:r>
            <a:r>
              <a:rPr lang="en-US" sz="68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US" sz="681" dirty="0">
                <a:solidFill>
                  <a:srgbClr val="000000"/>
                </a:solidFill>
                <a:latin typeface="Courier New" panose="02070309020205020404" pitchFamily="49" charset="0"/>
              </a:rPr>
              <a:t>array</a:t>
            </a:r>
            <a:r>
              <a:rPr lang="en-US" sz="681" b="1" dirty="0">
                <a:solidFill>
                  <a:srgbClr val="000080"/>
                </a:solidFill>
                <a:latin typeface="Courier New" panose="02070309020205020404" pitchFamily="49" charset="0"/>
              </a:rPr>
              <a:t>([[</a:t>
            </a:r>
            <a:r>
              <a:rPr lang="en-US" sz="681" dirty="0">
                <a:solidFill>
                  <a:srgbClr val="FF0000"/>
                </a:solidFill>
                <a:latin typeface="Courier New" panose="02070309020205020404" pitchFamily="49" charset="0"/>
              </a:rPr>
              <a:t>0</a:t>
            </a:r>
            <a:r>
              <a:rPr lang="en-US" sz="681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68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681" dirty="0">
                <a:solidFill>
                  <a:srgbClr val="FF0000"/>
                </a:solidFill>
                <a:latin typeface="Courier New" panose="02070309020205020404" pitchFamily="49" charset="0"/>
              </a:rPr>
              <a:t>3</a:t>
            </a:r>
            <a:r>
              <a:rPr lang="en-US" sz="681" b="1" dirty="0">
                <a:solidFill>
                  <a:srgbClr val="000080"/>
                </a:solidFill>
                <a:latin typeface="Courier New" panose="02070309020205020404" pitchFamily="49" charset="0"/>
              </a:rPr>
              <a:t>],</a:t>
            </a:r>
            <a:endParaRPr lang="en-US" sz="68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681" dirty="0">
                <a:solidFill>
                  <a:srgbClr val="000000"/>
                </a:solidFill>
                <a:latin typeface="Courier New" panose="02070309020205020404" pitchFamily="49" charset="0"/>
              </a:rPr>
              <a:t>       </a:t>
            </a:r>
            <a:r>
              <a:rPr lang="en-US" sz="681" b="1" dirty="0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US" sz="681" dirty="0">
                <a:solidFill>
                  <a:srgbClr val="FF0000"/>
                </a:solidFill>
                <a:latin typeface="Courier New" panose="02070309020205020404" pitchFamily="49" charset="0"/>
              </a:rPr>
              <a:t>1</a:t>
            </a:r>
            <a:r>
              <a:rPr lang="en-US" sz="681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68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681" dirty="0">
                <a:solidFill>
                  <a:srgbClr val="FF0000"/>
                </a:solidFill>
                <a:latin typeface="Courier New" panose="02070309020205020404" pitchFamily="49" charset="0"/>
              </a:rPr>
              <a:t>4</a:t>
            </a:r>
            <a:r>
              <a:rPr lang="en-US" sz="681" b="1" dirty="0">
                <a:solidFill>
                  <a:srgbClr val="000080"/>
                </a:solidFill>
                <a:latin typeface="Courier New" panose="02070309020205020404" pitchFamily="49" charset="0"/>
              </a:rPr>
              <a:t>],</a:t>
            </a:r>
            <a:endParaRPr lang="en-US" sz="68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681" dirty="0">
                <a:solidFill>
                  <a:srgbClr val="000000"/>
                </a:solidFill>
                <a:latin typeface="Courier New" panose="02070309020205020404" pitchFamily="49" charset="0"/>
              </a:rPr>
              <a:t>       </a:t>
            </a:r>
            <a:r>
              <a:rPr lang="en-US" sz="681" b="1" dirty="0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US" sz="681" dirty="0">
                <a:solidFill>
                  <a:srgbClr val="FF0000"/>
                </a:solidFill>
                <a:latin typeface="Courier New" panose="02070309020205020404" pitchFamily="49" charset="0"/>
              </a:rPr>
              <a:t>2</a:t>
            </a:r>
            <a:r>
              <a:rPr lang="en-US" sz="681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68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681" dirty="0">
                <a:solidFill>
                  <a:srgbClr val="FF0000"/>
                </a:solidFill>
                <a:latin typeface="Courier New" panose="02070309020205020404" pitchFamily="49" charset="0"/>
              </a:rPr>
              <a:t>5</a:t>
            </a:r>
            <a:r>
              <a:rPr lang="en-US" sz="681" b="1" dirty="0">
                <a:solidFill>
                  <a:srgbClr val="000080"/>
                </a:solidFill>
                <a:latin typeface="Courier New" panose="02070309020205020404" pitchFamily="49" charset="0"/>
              </a:rPr>
              <a:t>]])</a:t>
            </a:r>
            <a:endParaRPr lang="en-US" sz="681" dirty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18854" y="1101939"/>
            <a:ext cx="3163337" cy="11400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681" dirty="0">
                <a:solidFill>
                  <a:srgbClr val="000000"/>
                </a:solidFill>
                <a:latin typeface="Courier New" panose="02070309020205020404" pitchFamily="49" charset="0"/>
              </a:rPr>
              <a:t>In </a:t>
            </a:r>
            <a:r>
              <a:rPr lang="de-DE" sz="681" b="1" dirty="0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de-DE" sz="681" dirty="0">
                <a:solidFill>
                  <a:srgbClr val="FF0000"/>
                </a:solidFill>
                <a:latin typeface="Courier New" panose="02070309020205020404" pitchFamily="49" charset="0"/>
              </a:rPr>
              <a:t>280</a:t>
            </a:r>
            <a:r>
              <a:rPr lang="de-DE" sz="681" b="1" dirty="0">
                <a:solidFill>
                  <a:srgbClr val="000080"/>
                </a:solidFill>
                <a:latin typeface="Courier New" panose="02070309020205020404" pitchFamily="49" charset="0"/>
              </a:rPr>
              <a:t>]:</a:t>
            </a:r>
            <a:r>
              <a:rPr lang="de-DE" sz="681" dirty="0">
                <a:solidFill>
                  <a:srgbClr val="000000"/>
                </a:solidFill>
                <a:latin typeface="Courier New" panose="02070309020205020404" pitchFamily="49" charset="0"/>
              </a:rPr>
              <a:t> In </a:t>
            </a:r>
            <a:r>
              <a:rPr lang="de-DE" sz="681" b="1" dirty="0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de-DE" sz="681" dirty="0">
                <a:solidFill>
                  <a:srgbClr val="FF0000"/>
                </a:solidFill>
                <a:latin typeface="Courier New" panose="02070309020205020404" pitchFamily="49" charset="0"/>
              </a:rPr>
              <a:t>77</a:t>
            </a:r>
            <a:r>
              <a:rPr lang="de-DE" sz="681" b="1" dirty="0">
                <a:solidFill>
                  <a:srgbClr val="000080"/>
                </a:solidFill>
                <a:latin typeface="Courier New" panose="02070309020205020404" pitchFamily="49" charset="0"/>
              </a:rPr>
              <a:t>]:</a:t>
            </a:r>
            <a:r>
              <a:rPr lang="de-DE" sz="681" dirty="0">
                <a:solidFill>
                  <a:srgbClr val="000000"/>
                </a:solidFill>
                <a:latin typeface="Courier New" panose="02070309020205020404" pitchFamily="49" charset="0"/>
              </a:rPr>
              <a:t> np</a:t>
            </a:r>
            <a:r>
              <a:rPr lang="de-DE" sz="681" b="1" dirty="0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de-DE" sz="681" dirty="0">
                <a:solidFill>
                  <a:srgbClr val="000000"/>
                </a:solidFill>
                <a:latin typeface="Courier New" panose="02070309020205020404" pitchFamily="49" charset="0"/>
              </a:rPr>
              <a:t>arange</a:t>
            </a:r>
            <a:r>
              <a:rPr lang="de-DE" sz="681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de-DE" sz="681" dirty="0">
                <a:solidFill>
                  <a:srgbClr val="FF0000"/>
                </a:solidFill>
                <a:latin typeface="Courier New" panose="02070309020205020404" pitchFamily="49" charset="0"/>
              </a:rPr>
              <a:t>6</a:t>
            </a:r>
            <a:r>
              <a:rPr lang="de-DE" sz="681" b="1" dirty="0">
                <a:solidFill>
                  <a:srgbClr val="000080"/>
                </a:solidFill>
                <a:latin typeface="Courier New" panose="02070309020205020404" pitchFamily="49" charset="0"/>
              </a:rPr>
              <a:t>).</a:t>
            </a:r>
            <a:r>
              <a:rPr lang="de-DE" sz="681" dirty="0">
                <a:solidFill>
                  <a:srgbClr val="000000"/>
                </a:solidFill>
                <a:latin typeface="Courier New" panose="02070309020205020404" pitchFamily="49" charset="0"/>
              </a:rPr>
              <a:t>reshape</a:t>
            </a:r>
            <a:r>
              <a:rPr lang="de-DE" sz="681" b="1" dirty="0">
                <a:solidFill>
                  <a:srgbClr val="000080"/>
                </a:solidFill>
                <a:latin typeface="Courier New" panose="02070309020205020404" pitchFamily="49" charset="0"/>
              </a:rPr>
              <a:t>((</a:t>
            </a:r>
            <a:r>
              <a:rPr lang="de-DE" sz="681" dirty="0">
                <a:solidFill>
                  <a:srgbClr val="FF0000"/>
                </a:solidFill>
                <a:latin typeface="Courier New" panose="02070309020205020404" pitchFamily="49" charset="0"/>
              </a:rPr>
              <a:t>2</a:t>
            </a:r>
            <a:r>
              <a:rPr lang="de-DE" sz="681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de-DE" sz="681" dirty="0">
                <a:solidFill>
                  <a:srgbClr val="FF0000"/>
                </a:solidFill>
                <a:latin typeface="Courier New" panose="02070309020205020404" pitchFamily="49" charset="0"/>
              </a:rPr>
              <a:t>3</a:t>
            </a:r>
            <a:r>
              <a:rPr lang="de-DE" sz="681" b="1" dirty="0">
                <a:solidFill>
                  <a:srgbClr val="000080"/>
                </a:solidFill>
                <a:latin typeface="Courier New" panose="02070309020205020404" pitchFamily="49" charset="0"/>
              </a:rPr>
              <a:t>))</a:t>
            </a:r>
            <a:endParaRPr lang="de-DE" sz="68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681" dirty="0">
                <a:solidFill>
                  <a:srgbClr val="000000"/>
                </a:solidFill>
                <a:latin typeface="Courier New" panose="02070309020205020404" pitchFamily="49" charset="0"/>
              </a:rPr>
              <a:t>Out</a:t>
            </a:r>
            <a:r>
              <a:rPr lang="en-US" sz="681" b="1" dirty="0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US" sz="681" dirty="0">
                <a:solidFill>
                  <a:srgbClr val="FF0000"/>
                </a:solidFill>
                <a:latin typeface="Courier New" panose="02070309020205020404" pitchFamily="49" charset="0"/>
              </a:rPr>
              <a:t>280</a:t>
            </a:r>
            <a:r>
              <a:rPr lang="en-US" sz="681" b="1" dirty="0">
                <a:solidFill>
                  <a:srgbClr val="000080"/>
                </a:solidFill>
                <a:latin typeface="Courier New" panose="02070309020205020404" pitchFamily="49" charset="0"/>
              </a:rPr>
              <a:t>]:</a:t>
            </a:r>
            <a:r>
              <a:rPr lang="en-US" sz="68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US" sz="681" dirty="0">
                <a:solidFill>
                  <a:srgbClr val="000000"/>
                </a:solidFill>
                <a:latin typeface="Courier New" panose="02070309020205020404" pitchFamily="49" charset="0"/>
              </a:rPr>
              <a:t>array</a:t>
            </a:r>
            <a:r>
              <a:rPr lang="en-US" sz="681" b="1" dirty="0">
                <a:solidFill>
                  <a:srgbClr val="000080"/>
                </a:solidFill>
                <a:latin typeface="Courier New" panose="02070309020205020404" pitchFamily="49" charset="0"/>
              </a:rPr>
              <a:t>([[</a:t>
            </a:r>
            <a:r>
              <a:rPr lang="en-US" sz="681" dirty="0">
                <a:solidFill>
                  <a:srgbClr val="FF0000"/>
                </a:solidFill>
                <a:latin typeface="Courier New" panose="02070309020205020404" pitchFamily="49" charset="0"/>
              </a:rPr>
              <a:t>0</a:t>
            </a:r>
            <a:r>
              <a:rPr lang="en-US" sz="681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68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681" dirty="0">
                <a:solidFill>
                  <a:srgbClr val="FF0000"/>
                </a:solidFill>
                <a:latin typeface="Courier New" panose="02070309020205020404" pitchFamily="49" charset="0"/>
              </a:rPr>
              <a:t>1</a:t>
            </a:r>
            <a:r>
              <a:rPr lang="en-US" sz="681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68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681" dirty="0">
                <a:solidFill>
                  <a:srgbClr val="FF0000"/>
                </a:solidFill>
                <a:latin typeface="Courier New" panose="02070309020205020404" pitchFamily="49" charset="0"/>
              </a:rPr>
              <a:t>2</a:t>
            </a:r>
            <a:r>
              <a:rPr lang="en-US" sz="681" b="1" dirty="0">
                <a:solidFill>
                  <a:srgbClr val="000080"/>
                </a:solidFill>
                <a:latin typeface="Courier New" panose="02070309020205020404" pitchFamily="49" charset="0"/>
              </a:rPr>
              <a:t>],</a:t>
            </a:r>
            <a:endParaRPr lang="en-US" sz="68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681" dirty="0">
                <a:solidFill>
                  <a:srgbClr val="000000"/>
                </a:solidFill>
                <a:latin typeface="Courier New" panose="02070309020205020404" pitchFamily="49" charset="0"/>
              </a:rPr>
              <a:t>       </a:t>
            </a:r>
            <a:r>
              <a:rPr lang="en-US" sz="681" b="1" dirty="0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US" sz="681" dirty="0">
                <a:solidFill>
                  <a:srgbClr val="FF0000"/>
                </a:solidFill>
                <a:latin typeface="Courier New" panose="02070309020205020404" pitchFamily="49" charset="0"/>
              </a:rPr>
              <a:t>3</a:t>
            </a:r>
            <a:r>
              <a:rPr lang="en-US" sz="681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68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681" dirty="0">
                <a:solidFill>
                  <a:srgbClr val="FF0000"/>
                </a:solidFill>
                <a:latin typeface="Courier New" panose="02070309020205020404" pitchFamily="49" charset="0"/>
              </a:rPr>
              <a:t>4</a:t>
            </a:r>
            <a:r>
              <a:rPr lang="en-US" sz="681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68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681" dirty="0">
                <a:solidFill>
                  <a:srgbClr val="FF0000"/>
                </a:solidFill>
                <a:latin typeface="Courier New" panose="02070309020205020404" pitchFamily="49" charset="0"/>
              </a:rPr>
              <a:t>5</a:t>
            </a:r>
            <a:r>
              <a:rPr lang="en-US" sz="681" b="1" dirty="0">
                <a:solidFill>
                  <a:srgbClr val="000080"/>
                </a:solidFill>
                <a:latin typeface="Courier New" panose="02070309020205020404" pitchFamily="49" charset="0"/>
              </a:rPr>
              <a:t>]])</a:t>
            </a:r>
            <a:endParaRPr lang="en-US" sz="68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n-US" sz="68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681" dirty="0">
                <a:solidFill>
                  <a:srgbClr val="000000"/>
                </a:solidFill>
                <a:latin typeface="Courier New" panose="02070309020205020404" pitchFamily="49" charset="0"/>
              </a:rPr>
              <a:t>In </a:t>
            </a:r>
            <a:r>
              <a:rPr lang="en-US" sz="681" b="1" dirty="0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US" sz="681" dirty="0">
                <a:solidFill>
                  <a:srgbClr val="FF0000"/>
                </a:solidFill>
                <a:latin typeface="Courier New" panose="02070309020205020404" pitchFamily="49" charset="0"/>
              </a:rPr>
              <a:t>281</a:t>
            </a:r>
            <a:r>
              <a:rPr lang="en-US" sz="681" b="1" dirty="0">
                <a:solidFill>
                  <a:srgbClr val="000080"/>
                </a:solidFill>
                <a:latin typeface="Courier New" panose="02070309020205020404" pitchFamily="49" charset="0"/>
              </a:rPr>
              <a:t>]:</a:t>
            </a:r>
            <a:r>
              <a:rPr lang="en-US" sz="681" dirty="0">
                <a:solidFill>
                  <a:srgbClr val="000000"/>
                </a:solidFill>
                <a:latin typeface="Courier New" panose="02070309020205020404" pitchFamily="49" charset="0"/>
              </a:rPr>
              <a:t> In </a:t>
            </a:r>
            <a:r>
              <a:rPr lang="en-US" sz="681" b="1" dirty="0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US" sz="681" dirty="0">
                <a:solidFill>
                  <a:srgbClr val="FF0000"/>
                </a:solidFill>
                <a:latin typeface="Courier New" panose="02070309020205020404" pitchFamily="49" charset="0"/>
              </a:rPr>
              <a:t>77</a:t>
            </a:r>
            <a:r>
              <a:rPr lang="en-US" sz="681" b="1" dirty="0">
                <a:solidFill>
                  <a:srgbClr val="000080"/>
                </a:solidFill>
                <a:latin typeface="Courier New" panose="02070309020205020404" pitchFamily="49" charset="0"/>
              </a:rPr>
              <a:t>]:</a:t>
            </a:r>
            <a:r>
              <a:rPr lang="en-US" sz="68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681" dirty="0" err="1">
                <a:solidFill>
                  <a:srgbClr val="000000"/>
                </a:solidFill>
                <a:latin typeface="Courier New" panose="02070309020205020404" pitchFamily="49" charset="0"/>
              </a:rPr>
              <a:t>np</a:t>
            </a:r>
            <a:r>
              <a:rPr lang="en-US" sz="681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en-US" sz="681" dirty="0" err="1">
                <a:solidFill>
                  <a:srgbClr val="000000"/>
                </a:solidFill>
                <a:latin typeface="Courier New" panose="02070309020205020404" pitchFamily="49" charset="0"/>
              </a:rPr>
              <a:t>arange</a:t>
            </a:r>
            <a:r>
              <a:rPr lang="en-US" sz="681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681" dirty="0">
                <a:solidFill>
                  <a:srgbClr val="FF0000"/>
                </a:solidFill>
                <a:latin typeface="Courier New" panose="02070309020205020404" pitchFamily="49" charset="0"/>
              </a:rPr>
              <a:t>6</a:t>
            </a:r>
            <a:r>
              <a:rPr lang="en-US" sz="681" b="1" dirty="0">
                <a:solidFill>
                  <a:srgbClr val="000080"/>
                </a:solidFill>
                <a:latin typeface="Courier New" panose="02070309020205020404" pitchFamily="49" charset="0"/>
              </a:rPr>
              <a:t>).</a:t>
            </a:r>
            <a:r>
              <a:rPr lang="en-US" sz="681" dirty="0">
                <a:solidFill>
                  <a:srgbClr val="000000"/>
                </a:solidFill>
                <a:latin typeface="Courier New" panose="02070309020205020404" pitchFamily="49" charset="0"/>
              </a:rPr>
              <a:t>reshape</a:t>
            </a:r>
            <a:r>
              <a:rPr lang="en-US" sz="681" b="1" dirty="0">
                <a:solidFill>
                  <a:srgbClr val="000080"/>
                </a:solidFill>
                <a:latin typeface="Courier New" panose="02070309020205020404" pitchFamily="49" charset="0"/>
              </a:rPr>
              <a:t>((</a:t>
            </a:r>
            <a:r>
              <a:rPr lang="en-US" sz="681" dirty="0">
                <a:solidFill>
                  <a:srgbClr val="FF0000"/>
                </a:solidFill>
                <a:latin typeface="Courier New" panose="02070309020205020404" pitchFamily="49" charset="0"/>
              </a:rPr>
              <a:t>2</a:t>
            </a:r>
            <a:r>
              <a:rPr lang="en-US" sz="681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681" dirty="0">
                <a:solidFill>
                  <a:srgbClr val="FF0000"/>
                </a:solidFill>
                <a:latin typeface="Courier New" panose="02070309020205020404" pitchFamily="49" charset="0"/>
              </a:rPr>
              <a:t>3</a:t>
            </a:r>
            <a:r>
              <a:rPr lang="en-US" sz="681" b="1" dirty="0">
                <a:solidFill>
                  <a:srgbClr val="000080"/>
                </a:solidFill>
                <a:latin typeface="Courier New" panose="02070309020205020404" pitchFamily="49" charset="0"/>
              </a:rPr>
              <a:t>),</a:t>
            </a:r>
            <a:r>
              <a:rPr lang="en-US" sz="681" dirty="0">
                <a:solidFill>
                  <a:srgbClr val="000000"/>
                </a:solidFill>
                <a:latin typeface="Courier New" panose="02070309020205020404" pitchFamily="49" charset="0"/>
              </a:rPr>
              <a:t> order</a:t>
            </a:r>
            <a:r>
              <a:rPr lang="en-US" sz="681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sz="681" dirty="0">
                <a:solidFill>
                  <a:srgbClr val="808080"/>
                </a:solidFill>
                <a:latin typeface="Courier New" panose="02070309020205020404" pitchFamily="49" charset="0"/>
              </a:rPr>
              <a:t>'F'</a:t>
            </a:r>
            <a:r>
              <a:rPr lang="en-US" sz="681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endParaRPr lang="en-US" sz="68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681" dirty="0">
                <a:solidFill>
                  <a:srgbClr val="000000"/>
                </a:solidFill>
                <a:latin typeface="Courier New" panose="02070309020205020404" pitchFamily="49" charset="0"/>
              </a:rPr>
              <a:t>Out</a:t>
            </a:r>
            <a:r>
              <a:rPr lang="en-US" sz="681" b="1" dirty="0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US" sz="681" dirty="0">
                <a:solidFill>
                  <a:srgbClr val="FF0000"/>
                </a:solidFill>
                <a:latin typeface="Courier New" panose="02070309020205020404" pitchFamily="49" charset="0"/>
              </a:rPr>
              <a:t>281</a:t>
            </a:r>
            <a:r>
              <a:rPr lang="en-US" sz="681" b="1" dirty="0">
                <a:solidFill>
                  <a:srgbClr val="000080"/>
                </a:solidFill>
                <a:latin typeface="Courier New" panose="02070309020205020404" pitchFamily="49" charset="0"/>
              </a:rPr>
              <a:t>]:</a:t>
            </a:r>
            <a:r>
              <a:rPr lang="en-US" sz="68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US" sz="681" dirty="0">
                <a:solidFill>
                  <a:srgbClr val="000000"/>
                </a:solidFill>
                <a:latin typeface="Courier New" panose="02070309020205020404" pitchFamily="49" charset="0"/>
              </a:rPr>
              <a:t>array</a:t>
            </a:r>
            <a:r>
              <a:rPr lang="en-US" sz="681" b="1" dirty="0">
                <a:solidFill>
                  <a:srgbClr val="000080"/>
                </a:solidFill>
                <a:latin typeface="Courier New" panose="02070309020205020404" pitchFamily="49" charset="0"/>
              </a:rPr>
              <a:t>([[</a:t>
            </a:r>
            <a:r>
              <a:rPr lang="en-US" sz="681" dirty="0">
                <a:solidFill>
                  <a:srgbClr val="FF0000"/>
                </a:solidFill>
                <a:latin typeface="Courier New" panose="02070309020205020404" pitchFamily="49" charset="0"/>
              </a:rPr>
              <a:t>0</a:t>
            </a:r>
            <a:r>
              <a:rPr lang="en-US" sz="681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68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681" dirty="0">
                <a:solidFill>
                  <a:srgbClr val="FF0000"/>
                </a:solidFill>
                <a:latin typeface="Courier New" panose="02070309020205020404" pitchFamily="49" charset="0"/>
              </a:rPr>
              <a:t>2</a:t>
            </a:r>
            <a:r>
              <a:rPr lang="en-US" sz="681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68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681" dirty="0">
                <a:solidFill>
                  <a:srgbClr val="FF0000"/>
                </a:solidFill>
                <a:latin typeface="Courier New" panose="02070309020205020404" pitchFamily="49" charset="0"/>
              </a:rPr>
              <a:t>4</a:t>
            </a:r>
            <a:r>
              <a:rPr lang="en-US" sz="681" b="1" dirty="0">
                <a:solidFill>
                  <a:srgbClr val="000080"/>
                </a:solidFill>
                <a:latin typeface="Courier New" panose="02070309020205020404" pitchFamily="49" charset="0"/>
              </a:rPr>
              <a:t>],</a:t>
            </a:r>
            <a:endParaRPr lang="en-US" sz="68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681" dirty="0">
                <a:solidFill>
                  <a:srgbClr val="000000"/>
                </a:solidFill>
                <a:latin typeface="Courier New" panose="02070309020205020404" pitchFamily="49" charset="0"/>
              </a:rPr>
              <a:t>       </a:t>
            </a:r>
            <a:r>
              <a:rPr lang="en-US" sz="681" b="1" dirty="0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US" sz="681" dirty="0">
                <a:solidFill>
                  <a:srgbClr val="FF0000"/>
                </a:solidFill>
                <a:latin typeface="Courier New" panose="02070309020205020404" pitchFamily="49" charset="0"/>
              </a:rPr>
              <a:t>1</a:t>
            </a:r>
            <a:r>
              <a:rPr lang="en-US" sz="681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68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681" dirty="0">
                <a:solidFill>
                  <a:srgbClr val="FF0000"/>
                </a:solidFill>
                <a:latin typeface="Courier New" panose="02070309020205020404" pitchFamily="49" charset="0"/>
              </a:rPr>
              <a:t>3</a:t>
            </a:r>
            <a:r>
              <a:rPr lang="en-US" sz="681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68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681" dirty="0">
                <a:solidFill>
                  <a:srgbClr val="FF0000"/>
                </a:solidFill>
                <a:latin typeface="Courier New" panose="02070309020205020404" pitchFamily="49" charset="0"/>
              </a:rPr>
              <a:t>5</a:t>
            </a:r>
            <a:r>
              <a:rPr lang="en-US" sz="681" b="1" dirty="0">
                <a:solidFill>
                  <a:srgbClr val="000080"/>
                </a:solidFill>
                <a:latin typeface="Courier New" panose="02070309020205020404" pitchFamily="49" charset="0"/>
              </a:rPr>
              <a:t>]])</a:t>
            </a:r>
            <a:endParaRPr lang="en-US" sz="681" dirty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F57D34-D5AF-F5FD-BFC8-ED3773DCD4E4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r>
              <a:rPr lang="en-US"/>
              <a:t>Dr. Malak Abdullah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0D307A-2C54-0C1F-843A-C83A41966F9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670"/>
              </a:lnSpc>
            </a:pPr>
            <a:fld id="{81D60167-4931-47E6-BA6A-407CBD079E47}" type="slidenum">
              <a:rPr lang="en-JO" smtClean="0"/>
              <a:t>28</a:t>
            </a:fld>
            <a:r>
              <a:rPr lang="en-JO" spc="-240"/>
              <a:t> </a:t>
            </a:r>
            <a:r>
              <a:rPr lang="en-JO"/>
              <a:t>/</a:t>
            </a:r>
            <a:r>
              <a:rPr lang="en-JO" spc="-245"/>
              <a:t> </a:t>
            </a:r>
            <a:r>
              <a:rPr lang="en-JO"/>
              <a:t>29</a:t>
            </a:r>
            <a:endParaRPr lang="en-JO" dirty="0"/>
          </a:p>
        </p:txBody>
      </p:sp>
    </p:spTree>
    <p:extLst>
      <p:ext uri="{BB962C8B-B14F-4D97-AF65-F5344CB8AC3E}">
        <p14:creationId xmlns:p14="http://schemas.microsoft.com/office/powerpoint/2010/main" val="38678522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9826" y="502021"/>
            <a:ext cx="1184940" cy="1971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81" dirty="0"/>
              <a:t>Fast element-wise functions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53079" y="433784"/>
            <a:ext cx="2916454" cy="254996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A7882CD-191B-B44A-B935-4FF943491289}"/>
              </a:ext>
            </a:extLst>
          </p:cNvPr>
          <p:cNvSpPr/>
          <p:nvPr/>
        </p:nvSpPr>
        <p:spPr>
          <a:xfrm>
            <a:off x="99825" y="1111846"/>
            <a:ext cx="1079142" cy="1971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81" dirty="0"/>
              <a:t>print (</a:t>
            </a:r>
            <a:r>
              <a:rPr lang="en-US" sz="681" dirty="0" err="1"/>
              <a:t>np.sqrt</a:t>
            </a:r>
            <a:r>
              <a:rPr lang="en-US" sz="681" dirty="0"/>
              <a:t>(</a:t>
            </a:r>
            <a:r>
              <a:rPr lang="en-US" sz="681" dirty="0" err="1"/>
              <a:t>my_array</a:t>
            </a:r>
            <a:r>
              <a:rPr lang="en-US" sz="681" dirty="0"/>
              <a:t>))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36DE54-1F42-6D0F-7973-A9FE03B68190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r>
              <a:rPr lang="en-US"/>
              <a:t>Dr. Malak Abdullah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97CF09-5B27-B1BE-9D8E-0D80424A1EC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670"/>
              </a:lnSpc>
            </a:pPr>
            <a:fld id="{81D60167-4931-47E6-BA6A-407CBD079E47}" type="slidenum">
              <a:rPr lang="en-JO" smtClean="0"/>
              <a:t>29</a:t>
            </a:fld>
            <a:r>
              <a:rPr lang="en-JO" spc="-240"/>
              <a:t> </a:t>
            </a:r>
            <a:r>
              <a:rPr lang="en-JO"/>
              <a:t>/</a:t>
            </a:r>
            <a:r>
              <a:rPr lang="en-JO" spc="-245"/>
              <a:t> </a:t>
            </a:r>
            <a:r>
              <a:rPr lang="en-JO"/>
              <a:t>29</a:t>
            </a:r>
            <a:endParaRPr lang="en-JO" dirty="0"/>
          </a:p>
        </p:txBody>
      </p:sp>
    </p:spTree>
    <p:extLst>
      <p:ext uri="{BB962C8B-B14F-4D97-AF65-F5344CB8AC3E}">
        <p14:creationId xmlns:p14="http://schemas.microsoft.com/office/powerpoint/2010/main" val="31982496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4C62D67-D413-DC40-9E0F-29ADBF8576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28" y="476312"/>
            <a:ext cx="3356495" cy="2193615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E796EB9-56A9-BD1C-66F6-F1D7E7F18F1D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r>
              <a:rPr lang="en-US"/>
              <a:t>Dr. Malak Abdullah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E8D93BA-112B-148D-1596-0C84BAB3DA83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670"/>
              </a:lnSpc>
            </a:pPr>
            <a:fld id="{81D60167-4931-47E6-BA6A-407CBD079E47}" type="slidenum">
              <a:rPr lang="en-JO" smtClean="0"/>
              <a:t>3</a:t>
            </a:fld>
            <a:r>
              <a:rPr lang="en-JO" spc="-240"/>
              <a:t> </a:t>
            </a:r>
            <a:r>
              <a:rPr lang="en-JO"/>
              <a:t>/</a:t>
            </a:r>
            <a:r>
              <a:rPr lang="en-JO" spc="-245"/>
              <a:t> </a:t>
            </a:r>
            <a:r>
              <a:rPr lang="en-JO"/>
              <a:t>29</a:t>
            </a:r>
            <a:endParaRPr lang="en-JO" dirty="0"/>
          </a:p>
        </p:txBody>
      </p:sp>
    </p:spTree>
    <p:extLst>
      <p:ext uri="{BB962C8B-B14F-4D97-AF65-F5344CB8AC3E}">
        <p14:creationId xmlns:p14="http://schemas.microsoft.com/office/powerpoint/2010/main" val="4948055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F857B-37A2-6E46-9112-B0AAE9E10E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854" y="547236"/>
            <a:ext cx="4305761" cy="215444"/>
          </a:xfrm>
        </p:spPr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3A5432-80B8-BE4E-9AB8-4E3760B945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854" y="1092885"/>
            <a:ext cx="4305761" cy="169277"/>
          </a:xfrm>
        </p:spPr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E8F81D-6537-E849-BC76-9CC7AE7E56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59" t="14493" r="3139" b="8533"/>
          <a:stretch/>
        </p:blipFill>
        <p:spPr>
          <a:xfrm>
            <a:off x="118854" y="547237"/>
            <a:ext cx="4305761" cy="2205961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19B0C1-1416-E640-E6BD-CA6D9B28055F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r>
              <a:rPr lang="en-US"/>
              <a:t>Dr. Malak Abdullah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C19D4B-71EF-837F-61A8-2EC27038A231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670"/>
              </a:lnSpc>
            </a:pPr>
            <a:fld id="{81D60167-4931-47E6-BA6A-407CBD079E47}" type="slidenum">
              <a:rPr lang="en-JO" smtClean="0"/>
              <a:t>30</a:t>
            </a:fld>
            <a:r>
              <a:rPr lang="en-JO" spc="-240"/>
              <a:t> </a:t>
            </a:r>
            <a:r>
              <a:rPr lang="en-JO"/>
              <a:t>/</a:t>
            </a:r>
            <a:r>
              <a:rPr lang="en-JO" spc="-245"/>
              <a:t> </a:t>
            </a:r>
            <a:r>
              <a:rPr lang="en-JO"/>
              <a:t>29</a:t>
            </a:r>
            <a:endParaRPr lang="en-JO" dirty="0"/>
          </a:p>
        </p:txBody>
      </p:sp>
    </p:spTree>
    <p:extLst>
      <p:ext uri="{BB962C8B-B14F-4D97-AF65-F5344CB8AC3E}">
        <p14:creationId xmlns:p14="http://schemas.microsoft.com/office/powerpoint/2010/main" val="5616944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375514" y="498830"/>
            <a:ext cx="3234586" cy="2024533"/>
            <a:chOff x="2807967" y="365125"/>
            <a:chExt cx="8801100" cy="5674382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7294" y="365125"/>
              <a:ext cx="8757023" cy="4071937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07967" y="4420733"/>
              <a:ext cx="8801100" cy="1618774"/>
            </a:xfrm>
            <a:prstGeom prst="rect">
              <a:avLst/>
            </a:prstGeom>
          </p:spPr>
        </p:pic>
      </p:grpSp>
      <p:sp>
        <p:nvSpPr>
          <p:cNvPr id="7" name="Rectangle 6"/>
          <p:cNvSpPr/>
          <p:nvPr/>
        </p:nvSpPr>
        <p:spPr>
          <a:xfrm>
            <a:off x="1137839" y="2766868"/>
            <a:ext cx="3121712" cy="255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9" dirty="0"/>
              <a:t>https://docs.scipy.org/doc/numpy/reference/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E1FFF1B-9AB6-B643-B953-B15B9E473B82}"/>
              </a:ext>
            </a:extLst>
          </p:cNvPr>
          <p:cNvSpPr/>
          <p:nvPr/>
        </p:nvSpPr>
        <p:spPr>
          <a:xfrm>
            <a:off x="0" y="1426433"/>
            <a:ext cx="1435008" cy="1971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81" dirty="0"/>
              <a:t>print (</a:t>
            </a:r>
            <a:r>
              <a:rPr lang="en-US" sz="681" dirty="0" err="1"/>
              <a:t>np.add</a:t>
            </a:r>
            <a:r>
              <a:rPr lang="en-US" sz="681" dirty="0"/>
              <a:t>(</a:t>
            </a:r>
            <a:r>
              <a:rPr lang="en-US" sz="681" dirty="0" err="1"/>
              <a:t>my_array,my_array</a:t>
            </a:r>
            <a:r>
              <a:rPr lang="en-US" sz="681" dirty="0"/>
              <a:t>))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F80DE64-EDD0-991C-FBAF-8A5986D53787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r>
              <a:rPr lang="en-US"/>
              <a:t>Dr. Malak Abdullah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91F674F-B1BA-247D-7F6F-A1F7FD0E93B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670"/>
              </a:lnSpc>
            </a:pPr>
            <a:fld id="{81D60167-4931-47E6-BA6A-407CBD079E47}" type="slidenum">
              <a:rPr lang="en-JO" smtClean="0"/>
              <a:t>31</a:t>
            </a:fld>
            <a:r>
              <a:rPr lang="en-JO" spc="-240"/>
              <a:t> </a:t>
            </a:r>
            <a:r>
              <a:rPr lang="en-JO"/>
              <a:t>/</a:t>
            </a:r>
            <a:r>
              <a:rPr lang="en-JO" spc="-245"/>
              <a:t> </a:t>
            </a:r>
            <a:r>
              <a:rPr lang="en-JO"/>
              <a:t>29</a:t>
            </a:r>
            <a:endParaRPr lang="en-JO" dirty="0"/>
          </a:p>
        </p:txBody>
      </p:sp>
    </p:spTree>
    <p:extLst>
      <p:ext uri="{BB962C8B-B14F-4D97-AF65-F5344CB8AC3E}">
        <p14:creationId xmlns:p14="http://schemas.microsoft.com/office/powerpoint/2010/main" val="39424009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4149" y="211465"/>
            <a:ext cx="1101801" cy="215444"/>
          </a:xfrm>
        </p:spPr>
        <p:txBody>
          <a:bodyPr/>
          <a:lstStyle/>
          <a:p>
            <a:r>
              <a:rPr lang="en-US" dirty="0"/>
              <a:t>Dot product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6687" y="844065"/>
            <a:ext cx="3406369" cy="168994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570632" y="1771715"/>
            <a:ext cx="1853984" cy="10694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7" dirty="0">
                <a:solidFill>
                  <a:srgbClr val="000080"/>
                </a:solidFill>
              </a:rPr>
              <a:t>In [</a:t>
            </a:r>
            <a:r>
              <a:rPr lang="en-US" sz="907" b="1" dirty="0">
                <a:solidFill>
                  <a:srgbClr val="000080"/>
                </a:solidFill>
              </a:rPr>
              <a:t>303</a:t>
            </a:r>
            <a:r>
              <a:rPr lang="en-US" sz="907" dirty="0">
                <a:solidFill>
                  <a:srgbClr val="000080"/>
                </a:solidFill>
              </a:rPr>
              <a:t>]:</a:t>
            </a:r>
            <a:r>
              <a:rPr lang="en-US" sz="907" dirty="0"/>
              <a:t> a = b = </a:t>
            </a:r>
            <a:r>
              <a:rPr lang="en-US" sz="907" dirty="0" err="1"/>
              <a:t>np.arange</a:t>
            </a:r>
            <a:r>
              <a:rPr lang="en-US" sz="907" dirty="0"/>
              <a:t>(5)</a:t>
            </a:r>
          </a:p>
          <a:p>
            <a:r>
              <a:rPr lang="en-US" sz="907" dirty="0">
                <a:solidFill>
                  <a:srgbClr val="000080"/>
                </a:solidFill>
              </a:rPr>
              <a:t>In [</a:t>
            </a:r>
            <a:r>
              <a:rPr lang="en-US" sz="907" b="1" dirty="0">
                <a:solidFill>
                  <a:srgbClr val="000080"/>
                </a:solidFill>
              </a:rPr>
              <a:t>305</a:t>
            </a:r>
            <a:r>
              <a:rPr lang="en-US" sz="907" dirty="0">
                <a:solidFill>
                  <a:srgbClr val="000080"/>
                </a:solidFill>
              </a:rPr>
              <a:t>]:</a:t>
            </a:r>
            <a:r>
              <a:rPr lang="en-US" sz="907" dirty="0"/>
              <a:t> a</a:t>
            </a:r>
          </a:p>
          <a:p>
            <a:r>
              <a:rPr lang="en-US" sz="907" dirty="0">
                <a:solidFill>
                  <a:srgbClr val="8B0000"/>
                </a:solidFill>
              </a:rPr>
              <a:t>Out[</a:t>
            </a:r>
            <a:r>
              <a:rPr lang="en-US" sz="907" b="1" dirty="0">
                <a:solidFill>
                  <a:srgbClr val="8B0000"/>
                </a:solidFill>
              </a:rPr>
              <a:t>305</a:t>
            </a:r>
            <a:r>
              <a:rPr lang="en-US" sz="907" dirty="0">
                <a:solidFill>
                  <a:srgbClr val="8B0000"/>
                </a:solidFill>
              </a:rPr>
              <a:t>]:</a:t>
            </a:r>
            <a:r>
              <a:rPr lang="en-US" sz="907" dirty="0"/>
              <a:t> array([0, 1, 2, 3, 4])</a:t>
            </a:r>
          </a:p>
          <a:p>
            <a:r>
              <a:rPr lang="en-US" sz="907" dirty="0">
                <a:solidFill>
                  <a:srgbClr val="000080"/>
                </a:solidFill>
              </a:rPr>
              <a:t>In [</a:t>
            </a:r>
            <a:r>
              <a:rPr lang="en-US" sz="907" b="1" dirty="0">
                <a:solidFill>
                  <a:srgbClr val="000080"/>
                </a:solidFill>
              </a:rPr>
              <a:t>306</a:t>
            </a:r>
            <a:r>
              <a:rPr lang="en-US" sz="907" dirty="0">
                <a:solidFill>
                  <a:srgbClr val="000080"/>
                </a:solidFill>
              </a:rPr>
              <a:t>]:</a:t>
            </a:r>
            <a:r>
              <a:rPr lang="en-US" sz="907" dirty="0"/>
              <a:t> b</a:t>
            </a:r>
          </a:p>
          <a:p>
            <a:r>
              <a:rPr lang="en-US" sz="907" dirty="0">
                <a:solidFill>
                  <a:srgbClr val="8B0000"/>
                </a:solidFill>
              </a:rPr>
              <a:t>Out[</a:t>
            </a:r>
            <a:r>
              <a:rPr lang="en-US" sz="907" b="1" dirty="0">
                <a:solidFill>
                  <a:srgbClr val="8B0000"/>
                </a:solidFill>
              </a:rPr>
              <a:t>306</a:t>
            </a:r>
            <a:r>
              <a:rPr lang="en-US" sz="907" dirty="0">
                <a:solidFill>
                  <a:srgbClr val="8B0000"/>
                </a:solidFill>
              </a:rPr>
              <a:t>]:</a:t>
            </a:r>
            <a:r>
              <a:rPr lang="en-US" sz="907" dirty="0"/>
              <a:t> array([0, 1, 2, 3, 4])</a:t>
            </a:r>
          </a:p>
          <a:p>
            <a:r>
              <a:rPr lang="en-US" sz="907" dirty="0">
                <a:solidFill>
                  <a:srgbClr val="000080"/>
                </a:solidFill>
              </a:rPr>
              <a:t>In [</a:t>
            </a:r>
            <a:r>
              <a:rPr lang="en-US" sz="907" b="1" dirty="0">
                <a:solidFill>
                  <a:srgbClr val="000080"/>
                </a:solidFill>
              </a:rPr>
              <a:t>307</a:t>
            </a:r>
            <a:r>
              <a:rPr lang="en-US" sz="907" dirty="0">
                <a:solidFill>
                  <a:srgbClr val="000080"/>
                </a:solidFill>
              </a:rPr>
              <a:t>]:</a:t>
            </a:r>
            <a:r>
              <a:rPr lang="en-US" sz="907" dirty="0"/>
              <a:t> a.dot(b)</a:t>
            </a:r>
          </a:p>
          <a:p>
            <a:r>
              <a:rPr lang="en-US" sz="907" dirty="0">
                <a:solidFill>
                  <a:srgbClr val="8B0000"/>
                </a:solidFill>
              </a:rPr>
              <a:t>Out[</a:t>
            </a:r>
            <a:r>
              <a:rPr lang="en-US" sz="907" b="1" dirty="0">
                <a:solidFill>
                  <a:srgbClr val="8B0000"/>
                </a:solidFill>
              </a:rPr>
              <a:t>307</a:t>
            </a:r>
            <a:r>
              <a:rPr lang="en-US" sz="907" dirty="0">
                <a:solidFill>
                  <a:srgbClr val="8B0000"/>
                </a:solidFill>
              </a:rPr>
              <a:t>]:</a:t>
            </a:r>
            <a:r>
              <a:rPr lang="en-US" sz="907" dirty="0"/>
              <a:t> 30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DB7C3D9-7B8F-6EBD-7D58-8FE7979E281D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r>
              <a:rPr lang="en-US"/>
              <a:t>Dr. Malak Abdullah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D1B2BC7-F6CC-1653-8B01-CDDD2E56FDA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670"/>
              </a:lnSpc>
            </a:pPr>
            <a:fld id="{81D60167-4931-47E6-BA6A-407CBD079E47}" type="slidenum">
              <a:rPr lang="en-JO" smtClean="0"/>
              <a:t>32</a:t>
            </a:fld>
            <a:r>
              <a:rPr lang="en-JO" spc="-240"/>
              <a:t> </a:t>
            </a:r>
            <a:r>
              <a:rPr lang="en-JO"/>
              <a:t>/</a:t>
            </a:r>
            <a:r>
              <a:rPr lang="en-JO" spc="-245"/>
              <a:t> </a:t>
            </a:r>
            <a:r>
              <a:rPr lang="en-JO"/>
              <a:t>29</a:t>
            </a:r>
            <a:endParaRPr lang="en-JO" dirty="0"/>
          </a:p>
        </p:txBody>
      </p:sp>
    </p:spTree>
    <p:extLst>
      <p:ext uri="{BB962C8B-B14F-4D97-AF65-F5344CB8AC3E}">
        <p14:creationId xmlns:p14="http://schemas.microsoft.com/office/powerpoint/2010/main" val="26292938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45A3D-2095-E448-98D6-425F7F121F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4149" y="211465"/>
            <a:ext cx="1101801" cy="215444"/>
          </a:xfrm>
        </p:spPr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99E07A-2A1C-5D4C-A15F-E15A919DDA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1450" y="2864564"/>
            <a:ext cx="3874236" cy="507831"/>
          </a:xfrm>
        </p:spPr>
        <p:txBody>
          <a:bodyPr/>
          <a:lstStyle/>
          <a:p>
            <a:pPr marL="0" algn="l" rtl="0"/>
            <a:r>
              <a:rPr lang="en-US" dirty="0"/>
              <a:t>More and more: </a:t>
            </a:r>
            <a:r>
              <a:rPr lang="en-US" dirty="0">
                <a:hlinkClick r:id="rId2"/>
              </a:rPr>
              <a:t>https://numpy.org/doc/stable/reference/arrays.ndarray.html</a:t>
            </a:r>
            <a:endParaRPr lang="en-US" dirty="0"/>
          </a:p>
          <a:p>
            <a:pPr marL="0" algn="l" rtl="0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222D63-F599-E544-BD0D-0A2E383C1D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959" t="9565" r="42331" b="64638"/>
          <a:stretch/>
        </p:blipFill>
        <p:spPr>
          <a:xfrm>
            <a:off x="171450" y="702969"/>
            <a:ext cx="3786396" cy="2054812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21CD63-94DA-DB00-F627-76A33C5C0015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r>
              <a:rPr lang="en-US"/>
              <a:t>Dr. Malak Abdullah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BB9E7F-00AD-E3A5-059F-029CE914246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670"/>
              </a:lnSpc>
            </a:pPr>
            <a:fld id="{81D60167-4931-47E6-BA6A-407CBD079E47}" type="slidenum">
              <a:rPr lang="en-JO" smtClean="0"/>
              <a:t>33</a:t>
            </a:fld>
            <a:r>
              <a:rPr lang="en-JO" spc="-240"/>
              <a:t> </a:t>
            </a:r>
            <a:r>
              <a:rPr lang="en-JO"/>
              <a:t>/</a:t>
            </a:r>
            <a:r>
              <a:rPr lang="en-JO" spc="-245"/>
              <a:t> </a:t>
            </a:r>
            <a:r>
              <a:rPr lang="en-JO"/>
              <a:t>29</a:t>
            </a:r>
            <a:endParaRPr lang="en-JO" dirty="0"/>
          </a:p>
        </p:txBody>
      </p:sp>
    </p:spTree>
    <p:extLst>
      <p:ext uri="{BB962C8B-B14F-4D97-AF65-F5344CB8AC3E}">
        <p14:creationId xmlns:p14="http://schemas.microsoft.com/office/powerpoint/2010/main" val="25849152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61;p23">
            <a:extLst>
              <a:ext uri="{FF2B5EF4-FFF2-40B4-BE49-F238E27FC236}">
                <a16:creationId xmlns:a16="http://schemas.microsoft.com/office/drawing/2014/main" id="{0E3DA419-E637-C41C-7279-4DEE9998EAF0}"/>
              </a:ext>
            </a:extLst>
          </p:cNvPr>
          <p:cNvSpPr txBox="1">
            <a:spLocks/>
          </p:cNvSpPr>
          <p:nvPr/>
        </p:nvSpPr>
        <p:spPr>
          <a:xfrm>
            <a:off x="85725" y="206375"/>
            <a:ext cx="4438650" cy="2814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 b="0" i="0" u="none" strike="noStrike" cap="none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 b="0" i="0" u="none" strike="noStrike" cap="none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 b="0" i="0" u="none" strike="noStrike" cap="none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 b="0" i="0" u="none" strike="noStrike" cap="none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 b="0" i="0" u="none" strike="noStrike" cap="none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 b="0" i="0" u="none" strike="noStrike" cap="none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 b="0" i="0" u="none" strike="noStrike" cap="none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 b="0" i="0" u="none" strike="noStrike" cap="none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 b="0" i="0" u="none" strike="noStrike" cap="none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algn="ctr"/>
            <a:r>
              <a:rPr lang="en-US" sz="2800" b="1" dirty="0">
                <a:solidFill>
                  <a:srgbClr val="00B050"/>
                </a:solidFill>
              </a:rPr>
              <a:t>Probability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E230BCC-B624-83CA-66FF-FFCDC12D1DDF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r>
              <a:rPr lang="en-US"/>
              <a:t>Dr. Malak Abdullah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3EAD8ED-FFAE-369D-4FD2-48F172D24093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670"/>
              </a:lnSpc>
            </a:pPr>
            <a:fld id="{81D60167-4931-47E6-BA6A-407CBD079E47}" type="slidenum">
              <a:rPr lang="en-JO" smtClean="0"/>
              <a:t>34</a:t>
            </a:fld>
            <a:r>
              <a:rPr lang="en-JO" spc="-240"/>
              <a:t> </a:t>
            </a:r>
            <a:r>
              <a:rPr lang="en-JO"/>
              <a:t>/</a:t>
            </a:r>
            <a:r>
              <a:rPr lang="en-JO" spc="-245"/>
              <a:t> </a:t>
            </a:r>
            <a:r>
              <a:rPr lang="en-JO"/>
              <a:t>29</a:t>
            </a:r>
            <a:endParaRPr lang="en-JO" dirty="0"/>
          </a:p>
        </p:txBody>
      </p:sp>
    </p:spTree>
    <p:extLst>
      <p:ext uri="{BB962C8B-B14F-4D97-AF65-F5344CB8AC3E}">
        <p14:creationId xmlns:p14="http://schemas.microsoft.com/office/powerpoint/2010/main" val="33719120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98EC76-1C70-77C3-603A-BAA109A1C7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3450" y="211465"/>
            <a:ext cx="2666999" cy="553998"/>
          </a:xfrm>
        </p:spPr>
        <p:txBody>
          <a:bodyPr/>
          <a:lstStyle/>
          <a:p>
            <a:r>
              <a:rPr lang="en-US" sz="1800" b="1" dirty="0">
                <a:solidFill>
                  <a:srgbClr val="00B050"/>
                </a:solidFill>
                <a:effectLst/>
                <a:latin typeface="Helvetica" pitchFamily="2" charset="0"/>
              </a:rPr>
              <a:t>Probability review </a:t>
            </a:r>
            <a:endParaRPr lang="en-US" dirty="0">
              <a:solidFill>
                <a:srgbClr val="00B050"/>
              </a:solidFill>
              <a:effectLst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E567D6-9400-EC97-8A6C-4A2C5E2ECB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7931" y="856397"/>
            <a:ext cx="3874236" cy="2031325"/>
          </a:xfrm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JO" altLang="en-JO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Random Variable</a:t>
            </a:r>
            <a:r>
              <a:rPr kumimoji="0" lang="en-JO" altLang="en-JO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MT"/>
              </a:rPr>
              <a:t>: A variable that takes on different values determined randomly.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JO" altLang="en-JO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JO" altLang="en-JO" sz="1100" b="0" i="0" u="none" strike="noStrike" cap="none" normalizeH="0" baseline="0" dirty="0">
                <a:ln>
                  <a:noFill/>
                </a:ln>
                <a:solidFill>
                  <a:srgbClr val="595959"/>
                </a:solidFill>
                <a:effectLst/>
                <a:latin typeface="ArialMT"/>
              </a:rPr>
              <a:t>• Example: The height of a person from the US.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JO" altLang="en-JO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JO" altLang="en-JO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MT"/>
              </a:rPr>
              <a:t>• </a:t>
            </a:r>
            <a:r>
              <a:rPr kumimoji="0" lang="en-JO" altLang="en-JO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Distribution</a:t>
            </a:r>
            <a:r>
              <a:rPr kumimoji="0" lang="en-JO" altLang="en-JO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MT"/>
              </a:rPr>
              <a:t>: The different values a random variable can take on along with the probability of that value. </a:t>
            </a:r>
            <a:endParaRPr kumimoji="0" lang="en-JO" altLang="en-JO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JO" altLang="en-JO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                                                                                               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JO" altLang="en-JO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MT"/>
              </a:rPr>
              <a:t>• We talk about </a:t>
            </a:r>
            <a:r>
              <a:rPr kumimoji="0" lang="en-JO" altLang="en-JO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sampling </a:t>
            </a:r>
            <a:r>
              <a:rPr kumimoji="0" lang="en-JO" altLang="en-JO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MT"/>
              </a:rPr>
              <a:t>from a distribution: </a:t>
            </a:r>
            <a:endParaRPr kumimoji="0" lang="en-JO" altLang="en-JO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JO" altLang="en-JO" sz="1100" b="0" i="0" u="none" strike="noStrike" cap="none" normalizeH="0" baseline="0" dirty="0">
                <a:ln>
                  <a:noFill/>
                </a:ln>
                <a:solidFill>
                  <a:srgbClr val="595959"/>
                </a:solidFill>
                <a:effectLst/>
                <a:latin typeface="ArialMT"/>
              </a:rPr>
              <a:t>• “Consider a sample of 100 different heights of people from the US drawn randomly from the distribution of all heights.” </a:t>
            </a:r>
            <a:endParaRPr kumimoji="0" lang="en-JO" altLang="en-JO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algn="l" rtl="0"/>
            <a:endParaRPr lang="en-JO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108B9D-AD51-A9C8-5BA9-4EED3D723A67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r>
              <a:rPr lang="en-US"/>
              <a:t>Dr. Malak Abdullah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ED3476-6C1C-99CE-EC67-C79312B3DAD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670"/>
              </a:lnSpc>
            </a:pPr>
            <a:fld id="{81D60167-4931-47E6-BA6A-407CBD079E47}" type="slidenum">
              <a:rPr lang="en-JO" smtClean="0"/>
              <a:t>35</a:t>
            </a:fld>
            <a:r>
              <a:rPr lang="en-JO" spc="-240"/>
              <a:t> </a:t>
            </a:r>
            <a:r>
              <a:rPr lang="en-JO"/>
              <a:t>/</a:t>
            </a:r>
            <a:r>
              <a:rPr lang="en-JO" spc="-245"/>
              <a:t> </a:t>
            </a:r>
            <a:r>
              <a:rPr lang="en-JO"/>
              <a:t>29</a:t>
            </a:r>
            <a:endParaRPr lang="en-JO" dirty="0"/>
          </a:p>
        </p:txBody>
      </p:sp>
    </p:spTree>
    <p:extLst>
      <p:ext uri="{BB962C8B-B14F-4D97-AF65-F5344CB8AC3E}">
        <p14:creationId xmlns:p14="http://schemas.microsoft.com/office/powerpoint/2010/main" val="22079315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F7DF1-B183-1D4F-8879-837933A6D3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854" y="547236"/>
            <a:ext cx="4305761" cy="215444"/>
          </a:xfrm>
        </p:spPr>
        <p:txBody>
          <a:bodyPr/>
          <a:lstStyle/>
          <a:p>
            <a:pPr rtl="0"/>
            <a:r>
              <a:rPr lang="en-US" dirty="0"/>
              <a:t>Probability Spaces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CC44BB-0BB8-0F45-9FFB-A415281410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854" y="1092885"/>
            <a:ext cx="4305761" cy="169277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87DBFF6-A773-DE4E-BBE5-CE46BD05FC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938"/>
          <a:stretch/>
        </p:blipFill>
        <p:spPr>
          <a:xfrm>
            <a:off x="1" y="815975"/>
            <a:ext cx="3295650" cy="186834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40FD592-1DBA-6045-88F0-10078EC9435D}"/>
              </a:ext>
            </a:extLst>
          </p:cNvPr>
          <p:cNvSpPr txBox="1"/>
          <p:nvPr/>
        </p:nvSpPr>
        <p:spPr>
          <a:xfrm>
            <a:off x="2609850" y="1044575"/>
            <a:ext cx="1751460" cy="10352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681" dirty="0"/>
              <a:t>Rolling a 6-sided dice:</a:t>
            </a:r>
            <a:br>
              <a:rPr lang="en-US" sz="681" dirty="0"/>
            </a:br>
            <a:r>
              <a:rPr lang="en-US" sz="681" dirty="0"/>
              <a:t>The number of possible outcomes = 6</a:t>
            </a:r>
            <a:br>
              <a:rPr lang="en-US" sz="681" dirty="0"/>
            </a:br>
            <a:br>
              <a:rPr lang="en-US" sz="681" dirty="0"/>
            </a:br>
            <a:r>
              <a:rPr lang="en-US" sz="681" dirty="0"/>
              <a:t>The number of possible events = 2^6= 64</a:t>
            </a:r>
          </a:p>
          <a:p>
            <a:r>
              <a:rPr lang="en-US" sz="681" dirty="0"/>
              <a:t>Example event: </a:t>
            </a:r>
          </a:p>
          <a:p>
            <a:r>
              <a:rPr lang="en-US" sz="681" dirty="0"/>
              <a:t>	to roll 1 or 6</a:t>
            </a:r>
          </a:p>
          <a:p>
            <a:r>
              <a:rPr lang="en-US" sz="681" dirty="0"/>
              <a:t>	to roll 1 or 2 or 6 …</a:t>
            </a:r>
            <a:r>
              <a:rPr lang="en-US" sz="681" dirty="0" err="1"/>
              <a:t>etc</a:t>
            </a:r>
            <a:br>
              <a:rPr lang="en-US" sz="681" dirty="0"/>
            </a:br>
            <a:r>
              <a:rPr lang="en-US" sz="681" dirty="0"/>
              <a:t>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69A598-A2E7-A0C5-B451-18BCCFC45FCA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r>
              <a:rPr lang="en-US"/>
              <a:t>Dr. Malak Abdullah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F1D7E1-2426-B8E2-8FC8-A4BD90028AB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670"/>
              </a:lnSpc>
            </a:pPr>
            <a:fld id="{81D60167-4931-47E6-BA6A-407CBD079E47}" type="slidenum">
              <a:rPr lang="en-JO" smtClean="0"/>
              <a:t>36</a:t>
            </a:fld>
            <a:r>
              <a:rPr lang="en-JO" spc="-240"/>
              <a:t> </a:t>
            </a:r>
            <a:r>
              <a:rPr lang="en-JO"/>
              <a:t>/</a:t>
            </a:r>
            <a:r>
              <a:rPr lang="en-JO" spc="-245"/>
              <a:t> </a:t>
            </a:r>
            <a:r>
              <a:rPr lang="en-JO"/>
              <a:t>29</a:t>
            </a:r>
            <a:endParaRPr lang="en-JO" dirty="0"/>
          </a:p>
        </p:txBody>
      </p:sp>
    </p:spTree>
    <p:extLst>
      <p:ext uri="{BB962C8B-B14F-4D97-AF65-F5344CB8AC3E}">
        <p14:creationId xmlns:p14="http://schemas.microsoft.com/office/powerpoint/2010/main" val="42410449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98EC76-1C70-77C3-603A-BAA109A1C7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3450" y="211465"/>
            <a:ext cx="2666999" cy="553998"/>
          </a:xfrm>
        </p:spPr>
        <p:txBody>
          <a:bodyPr/>
          <a:lstStyle/>
          <a:p>
            <a:r>
              <a:rPr lang="en-US" sz="1800" b="1" dirty="0">
                <a:solidFill>
                  <a:srgbClr val="00B050"/>
                </a:solidFill>
                <a:effectLst/>
                <a:latin typeface="Helvetica" pitchFamily="2" charset="0"/>
              </a:rPr>
              <a:t>Probability review </a:t>
            </a:r>
            <a:endParaRPr lang="en-US" dirty="0">
              <a:solidFill>
                <a:srgbClr val="00B050"/>
              </a:solidFill>
              <a:effectLst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E567D6-9400-EC97-8A6C-4A2C5E2ECB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9691" y="892175"/>
            <a:ext cx="4070717" cy="2092881"/>
          </a:xfrm>
        </p:spPr>
        <p:txBody>
          <a:bodyPr/>
          <a:lstStyle/>
          <a:p>
            <a:r>
              <a:rPr lang="en-US" dirty="0">
                <a:effectLst/>
                <a:latin typeface="ArialMT"/>
              </a:rPr>
              <a:t>Let X and Y be </a:t>
            </a:r>
            <a:r>
              <a:rPr lang="en-US" b="1" dirty="0">
                <a:effectLst/>
                <a:latin typeface="Arial" panose="020B0604020202020204" pitchFamily="34" charset="0"/>
              </a:rPr>
              <a:t>random variables</a:t>
            </a:r>
            <a:br>
              <a:rPr lang="en-US" b="1" dirty="0">
                <a:effectLst/>
                <a:latin typeface="Arial" panose="020B0604020202020204" pitchFamily="34" charset="0"/>
              </a:rPr>
            </a:br>
            <a:r>
              <a:rPr lang="en-US" sz="1000" dirty="0">
                <a:solidFill>
                  <a:srgbClr val="595959"/>
                </a:solidFill>
                <a:effectLst/>
                <a:latin typeface="ArialMT"/>
              </a:rPr>
              <a:t>Ex. X is the outcome of the first roll of a 6-sided dice, Y is the outcome of the second roll of the dice </a:t>
            </a:r>
            <a:endParaRPr lang="en-US" sz="1000" dirty="0">
              <a:effectLst/>
            </a:endParaRPr>
          </a:p>
          <a:p>
            <a:r>
              <a:rPr lang="en-US" sz="1000" dirty="0">
                <a:solidFill>
                  <a:srgbClr val="595959"/>
                </a:solidFill>
                <a:effectLst/>
                <a:latin typeface="ArialMT"/>
              </a:rPr>
              <a:t>(</a:t>
            </a:r>
            <a:r>
              <a:rPr lang="en-US" sz="1000" i="1" dirty="0">
                <a:solidFill>
                  <a:srgbClr val="595959"/>
                </a:solidFill>
                <a:effectLst/>
                <a:latin typeface="STIXGeneral" pitchFamily="2" charset="2"/>
              </a:rPr>
              <a:t>X </a:t>
            </a:r>
            <a:r>
              <a:rPr lang="en-US" sz="1000" dirty="0">
                <a:solidFill>
                  <a:srgbClr val="595959"/>
                </a:solidFill>
                <a:effectLst/>
                <a:latin typeface="ArialMT"/>
              </a:rPr>
              <a:t>and </a:t>
            </a:r>
            <a:r>
              <a:rPr lang="en-US" sz="1000" i="1" dirty="0">
                <a:solidFill>
                  <a:srgbClr val="595959"/>
                </a:solidFill>
                <a:effectLst/>
                <a:latin typeface="STIXGeneral" pitchFamily="2" charset="2"/>
              </a:rPr>
              <a:t>Y </a:t>
            </a:r>
            <a:r>
              <a:rPr lang="en-US" sz="1000" dirty="0">
                <a:solidFill>
                  <a:srgbClr val="595959"/>
                </a:solidFill>
                <a:effectLst/>
                <a:latin typeface="ArialMT"/>
              </a:rPr>
              <a:t>take values in {1,2,3,4,5,6} each with equal probability) </a:t>
            </a:r>
            <a:endParaRPr lang="en-US" sz="1000" dirty="0">
              <a:effectLst/>
            </a:endParaRPr>
          </a:p>
          <a:p>
            <a:endParaRPr lang="en-US" dirty="0">
              <a:effectLst/>
              <a:latin typeface="ArialMT"/>
            </a:endParaRPr>
          </a:p>
          <a:p>
            <a:r>
              <a:rPr lang="en-US" dirty="0">
                <a:effectLst/>
                <a:latin typeface="ArialMT"/>
              </a:rPr>
              <a:t>An </a:t>
            </a:r>
            <a:r>
              <a:rPr lang="en-US" b="1" dirty="0">
                <a:effectLst/>
                <a:latin typeface="Arial" panose="020B0604020202020204" pitchFamily="34" charset="0"/>
              </a:rPr>
              <a:t>event </a:t>
            </a:r>
            <a:r>
              <a:rPr lang="en-US" dirty="0">
                <a:effectLst/>
                <a:latin typeface="ArialMT"/>
              </a:rPr>
              <a:t>is a statement about the world that holds or not: </a:t>
            </a:r>
            <a:br>
              <a:rPr lang="en-US" dirty="0">
                <a:effectLst/>
                <a:latin typeface="ArialMT"/>
              </a:rPr>
            </a:br>
            <a:r>
              <a:rPr lang="en-US" sz="1000" dirty="0">
                <a:solidFill>
                  <a:srgbClr val="595959"/>
                </a:solidFill>
                <a:effectLst/>
                <a:latin typeface="ArialMT"/>
              </a:rPr>
              <a:t>Define events </a:t>
            </a:r>
            <a:r>
              <a:rPr lang="en-US" sz="1000" i="1" dirty="0">
                <a:solidFill>
                  <a:srgbClr val="595959"/>
                </a:solidFill>
                <a:effectLst/>
                <a:latin typeface="STIXGeneral" pitchFamily="2" charset="2"/>
              </a:rPr>
              <a:t>A </a:t>
            </a:r>
            <a:r>
              <a:rPr lang="en-US" sz="1000" dirty="0">
                <a:solidFill>
                  <a:srgbClr val="595959"/>
                </a:solidFill>
                <a:effectLst/>
                <a:latin typeface="STIXGeneral" pitchFamily="2" charset="2"/>
              </a:rPr>
              <a:t>= {</a:t>
            </a:r>
            <a:r>
              <a:rPr lang="en-US" sz="1000" i="1" dirty="0">
                <a:solidFill>
                  <a:srgbClr val="595959"/>
                </a:solidFill>
                <a:effectLst/>
                <a:latin typeface="STIXGeneral" pitchFamily="2" charset="2"/>
              </a:rPr>
              <a:t>X </a:t>
            </a:r>
            <a:r>
              <a:rPr lang="en-US" sz="1000" dirty="0">
                <a:solidFill>
                  <a:srgbClr val="595959"/>
                </a:solidFill>
                <a:effectLst/>
                <a:latin typeface="STIXGeneral" pitchFamily="2" charset="2"/>
              </a:rPr>
              <a:t>∈ {3,4}}</a:t>
            </a:r>
            <a:r>
              <a:rPr lang="en-US" sz="1000" dirty="0">
                <a:solidFill>
                  <a:srgbClr val="595959"/>
                </a:solidFill>
                <a:effectLst/>
                <a:latin typeface="ArialMT"/>
              </a:rPr>
              <a:t>, </a:t>
            </a:r>
            <a:endParaRPr lang="en-US" sz="1000" dirty="0">
              <a:effectLst/>
            </a:endParaRPr>
          </a:p>
          <a:p>
            <a:pPr marL="171450" indent="-171450">
              <a:buFont typeface="STIXGeneral" pitchFamily="2" charset="2"/>
              <a:buChar char="B"/>
            </a:pPr>
            <a:r>
              <a:rPr lang="en-US" sz="1000" dirty="0">
                <a:solidFill>
                  <a:srgbClr val="595959"/>
                </a:solidFill>
                <a:effectLst/>
                <a:latin typeface="STIXGeneral" pitchFamily="2" charset="2"/>
              </a:rPr>
              <a:t>                    B= {</a:t>
            </a:r>
            <a:r>
              <a:rPr lang="en-US" sz="1000" i="1" dirty="0">
                <a:solidFill>
                  <a:srgbClr val="595959"/>
                </a:solidFill>
                <a:effectLst/>
                <a:latin typeface="STIXGeneral" pitchFamily="2" charset="2"/>
              </a:rPr>
              <a:t>X </a:t>
            </a:r>
            <a:r>
              <a:rPr lang="en-US" sz="1000" dirty="0">
                <a:solidFill>
                  <a:srgbClr val="595959"/>
                </a:solidFill>
                <a:effectLst/>
                <a:latin typeface="STIXGeneral" pitchFamily="2" charset="2"/>
              </a:rPr>
              <a:t>= 1}</a:t>
            </a:r>
            <a:r>
              <a:rPr lang="en-US" sz="1000" dirty="0">
                <a:solidFill>
                  <a:srgbClr val="595959"/>
                </a:solidFill>
                <a:effectLst/>
                <a:latin typeface="ArialMT"/>
              </a:rPr>
              <a:t>,</a:t>
            </a:r>
            <a:br>
              <a:rPr lang="en-US" sz="1000" dirty="0">
                <a:solidFill>
                  <a:srgbClr val="595959"/>
                </a:solidFill>
                <a:effectLst/>
                <a:latin typeface="ArialMT"/>
              </a:rPr>
            </a:br>
            <a:r>
              <a:rPr lang="en-US" sz="1000" dirty="0">
                <a:solidFill>
                  <a:srgbClr val="595959"/>
                </a:solidFill>
                <a:effectLst/>
                <a:latin typeface="ArialMT"/>
              </a:rPr>
              <a:t>                  </a:t>
            </a:r>
            <a:r>
              <a:rPr lang="en-US" sz="1000" i="1" dirty="0">
                <a:solidFill>
                  <a:srgbClr val="595959"/>
                </a:solidFill>
                <a:effectLst/>
                <a:latin typeface="STIXGeneral" pitchFamily="2" charset="2"/>
              </a:rPr>
              <a:t>C </a:t>
            </a:r>
            <a:r>
              <a:rPr lang="en-US" sz="1000" dirty="0">
                <a:solidFill>
                  <a:srgbClr val="595959"/>
                </a:solidFill>
                <a:effectLst/>
                <a:latin typeface="STIXGeneral" pitchFamily="2" charset="2"/>
              </a:rPr>
              <a:t>= {</a:t>
            </a:r>
            <a:r>
              <a:rPr lang="en-US" sz="1000" i="1" dirty="0">
                <a:solidFill>
                  <a:srgbClr val="595959"/>
                </a:solidFill>
                <a:effectLst/>
                <a:latin typeface="STIXGeneral" pitchFamily="2" charset="2"/>
              </a:rPr>
              <a:t>Y </a:t>
            </a:r>
            <a:r>
              <a:rPr lang="en-US" sz="1000" dirty="0">
                <a:solidFill>
                  <a:srgbClr val="595959"/>
                </a:solidFill>
                <a:effectLst/>
                <a:latin typeface="STIXGeneral" pitchFamily="2" charset="2"/>
              </a:rPr>
              <a:t>∈ {3,4}} </a:t>
            </a:r>
          </a:p>
          <a:p>
            <a:pPr marL="171450" indent="-171450">
              <a:buFont typeface="STIXGeneral" pitchFamily="2" charset="2"/>
              <a:buChar char="B"/>
            </a:pPr>
            <a:endParaRPr lang="en-US" sz="1000" dirty="0">
              <a:effectLst/>
            </a:endParaRPr>
          </a:p>
          <a:p>
            <a:r>
              <a:rPr lang="en-US" dirty="0">
                <a:effectLst/>
                <a:latin typeface="ArialMT"/>
              </a:rPr>
              <a:t>Every event is assigned a </a:t>
            </a:r>
            <a:r>
              <a:rPr lang="en-US" b="1" dirty="0">
                <a:effectLst/>
                <a:latin typeface="Arial" panose="020B0604020202020204" pitchFamily="34" charset="0"/>
              </a:rPr>
              <a:t>probability</a:t>
            </a:r>
            <a:r>
              <a:rPr lang="en-US" dirty="0">
                <a:effectLst/>
                <a:latin typeface="ArialMT"/>
              </a:rPr>
              <a:t>: </a:t>
            </a:r>
            <a:r>
              <a:rPr lang="en-US" i="1" dirty="0">
                <a:solidFill>
                  <a:srgbClr val="FF2300"/>
                </a:solidFill>
                <a:effectLst/>
                <a:latin typeface="STIXGeneral" pitchFamily="2" charset="2"/>
              </a:rPr>
              <a:t>P</a:t>
            </a:r>
            <a:r>
              <a:rPr lang="en-US" dirty="0">
                <a:solidFill>
                  <a:srgbClr val="FF2300"/>
                </a:solidFill>
                <a:effectLst/>
                <a:latin typeface="STIXGeneral" pitchFamily="2" charset="2"/>
              </a:rPr>
              <a:t>(</a:t>
            </a:r>
            <a:r>
              <a:rPr lang="en-US" i="1" dirty="0">
                <a:solidFill>
                  <a:srgbClr val="FF2300"/>
                </a:solidFill>
                <a:effectLst/>
                <a:latin typeface="STIXGeneral" pitchFamily="2" charset="2"/>
              </a:rPr>
              <a:t>A</a:t>
            </a:r>
            <a:r>
              <a:rPr lang="en-US" dirty="0">
                <a:solidFill>
                  <a:srgbClr val="FF2300"/>
                </a:solidFill>
                <a:effectLst/>
                <a:latin typeface="STIXGeneral" pitchFamily="2" charset="2"/>
              </a:rPr>
              <a:t>) = </a:t>
            </a:r>
            <a:r>
              <a:rPr lang="en-US" i="1" dirty="0">
                <a:solidFill>
                  <a:srgbClr val="FF2300"/>
                </a:solidFill>
                <a:effectLst/>
                <a:latin typeface="STIXGeneral" pitchFamily="2" charset="2"/>
              </a:rPr>
              <a:t>P</a:t>
            </a:r>
            <a:r>
              <a:rPr lang="en-US" dirty="0">
                <a:solidFill>
                  <a:srgbClr val="FF2300"/>
                </a:solidFill>
                <a:effectLst/>
                <a:latin typeface="STIXGeneral" pitchFamily="2" charset="2"/>
              </a:rPr>
              <a:t>(</a:t>
            </a:r>
            <a:r>
              <a:rPr lang="en-US" i="1" dirty="0">
                <a:solidFill>
                  <a:srgbClr val="FF2300"/>
                </a:solidFill>
                <a:effectLst/>
                <a:latin typeface="STIXGeneral" pitchFamily="2" charset="2"/>
              </a:rPr>
              <a:t>X </a:t>
            </a:r>
            <a:r>
              <a:rPr lang="en-US" dirty="0">
                <a:solidFill>
                  <a:srgbClr val="FF2300"/>
                </a:solidFill>
                <a:effectLst/>
                <a:latin typeface="STIXGeneral" pitchFamily="2" charset="2"/>
              </a:rPr>
              <a:t>∈ {3,4}) = </a:t>
            </a:r>
            <a:r>
              <a:rPr lang="en-US" dirty="0">
                <a:solidFill>
                  <a:srgbClr val="0230FF"/>
                </a:solidFill>
                <a:effectLst/>
                <a:latin typeface="ArialMT"/>
              </a:rPr>
              <a:t>1/3</a:t>
            </a:r>
          </a:p>
          <a:p>
            <a:r>
              <a:rPr lang="en-US" dirty="0">
                <a:solidFill>
                  <a:srgbClr val="0230FF"/>
                </a:solidFill>
                <a:effectLst/>
                <a:latin typeface="ArialMT"/>
              </a:rPr>
              <a:t> </a:t>
            </a:r>
            <a:endParaRPr lang="en-US" dirty="0">
              <a:effectLst/>
            </a:endParaRPr>
          </a:p>
          <a:p>
            <a:r>
              <a:rPr lang="en-US" dirty="0">
                <a:effectLst/>
                <a:latin typeface="ArialMT"/>
              </a:rPr>
              <a:t>For any events </a:t>
            </a:r>
            <a:r>
              <a:rPr lang="en-US" i="1" dirty="0">
                <a:effectLst/>
                <a:latin typeface="STIXGeneral" pitchFamily="2" charset="2"/>
              </a:rPr>
              <a:t>U</a:t>
            </a:r>
            <a:r>
              <a:rPr lang="en-US" dirty="0">
                <a:effectLst/>
                <a:latin typeface="STIXGeneral" pitchFamily="2" charset="2"/>
              </a:rPr>
              <a:t>, </a:t>
            </a:r>
            <a:r>
              <a:rPr lang="en-US" i="1" dirty="0">
                <a:effectLst/>
                <a:latin typeface="STIXGeneral" pitchFamily="2" charset="2"/>
              </a:rPr>
              <a:t>V </a:t>
            </a:r>
            <a:r>
              <a:rPr lang="en-US" dirty="0">
                <a:effectLst/>
                <a:latin typeface="ArialMT"/>
              </a:rPr>
              <a:t>we have </a:t>
            </a:r>
            <a:r>
              <a:rPr lang="en-US" i="1" dirty="0">
                <a:effectLst/>
                <a:latin typeface="STIXGeneral" pitchFamily="2" charset="2"/>
              </a:rPr>
              <a:t>P</a:t>
            </a:r>
            <a:r>
              <a:rPr lang="en-US" dirty="0">
                <a:effectLst/>
                <a:latin typeface="STIXGeneral" pitchFamily="2" charset="2"/>
              </a:rPr>
              <a:t>(</a:t>
            </a:r>
            <a:r>
              <a:rPr lang="en-US" i="1" dirty="0">
                <a:effectLst/>
                <a:latin typeface="STIXGeneral" pitchFamily="2" charset="2"/>
              </a:rPr>
              <a:t>U </a:t>
            </a:r>
            <a:r>
              <a:rPr lang="en-US" dirty="0">
                <a:effectLst/>
                <a:latin typeface="STIXGeneral" pitchFamily="2" charset="2"/>
              </a:rPr>
              <a:t>∪ </a:t>
            </a:r>
            <a:r>
              <a:rPr lang="en-US" i="1" dirty="0">
                <a:effectLst/>
                <a:latin typeface="STIXGeneral" pitchFamily="2" charset="2"/>
              </a:rPr>
              <a:t>V </a:t>
            </a:r>
            <a:r>
              <a:rPr lang="en-US" dirty="0">
                <a:effectLst/>
                <a:latin typeface="STIXGeneral" pitchFamily="2" charset="2"/>
              </a:rPr>
              <a:t>) = </a:t>
            </a:r>
            <a:r>
              <a:rPr lang="en-US" i="1" dirty="0">
                <a:effectLst/>
                <a:latin typeface="STIXGeneral" pitchFamily="2" charset="2"/>
              </a:rPr>
              <a:t>P</a:t>
            </a:r>
            <a:r>
              <a:rPr lang="en-US" dirty="0">
                <a:effectLst/>
                <a:latin typeface="STIXGeneral" pitchFamily="2" charset="2"/>
              </a:rPr>
              <a:t>(</a:t>
            </a:r>
            <a:r>
              <a:rPr lang="en-US" i="1" dirty="0">
                <a:effectLst/>
                <a:latin typeface="STIXGeneral" pitchFamily="2" charset="2"/>
              </a:rPr>
              <a:t>U </a:t>
            </a:r>
            <a:r>
              <a:rPr lang="en-US" dirty="0">
                <a:effectLst/>
                <a:latin typeface="STIXGeneral" pitchFamily="2" charset="2"/>
              </a:rPr>
              <a:t>) + </a:t>
            </a:r>
            <a:r>
              <a:rPr lang="en-US" i="1" dirty="0">
                <a:effectLst/>
                <a:latin typeface="STIXGeneral" pitchFamily="2" charset="2"/>
              </a:rPr>
              <a:t>P</a:t>
            </a:r>
            <a:r>
              <a:rPr lang="en-US" dirty="0">
                <a:effectLst/>
                <a:latin typeface="STIXGeneral" pitchFamily="2" charset="2"/>
              </a:rPr>
              <a:t>(</a:t>
            </a:r>
            <a:r>
              <a:rPr lang="en-US" i="1" dirty="0">
                <a:effectLst/>
                <a:latin typeface="STIXGeneral" pitchFamily="2" charset="2"/>
              </a:rPr>
              <a:t>V </a:t>
            </a:r>
            <a:r>
              <a:rPr lang="en-US" dirty="0">
                <a:effectLst/>
                <a:latin typeface="STIXGeneral" pitchFamily="2" charset="2"/>
              </a:rPr>
              <a:t>) − </a:t>
            </a:r>
            <a:r>
              <a:rPr lang="en-US" i="1" dirty="0">
                <a:effectLst/>
                <a:latin typeface="STIXGeneral" pitchFamily="2" charset="2"/>
              </a:rPr>
              <a:t>P</a:t>
            </a:r>
            <a:r>
              <a:rPr lang="en-US" dirty="0">
                <a:effectLst/>
                <a:latin typeface="STIXGeneral" pitchFamily="2" charset="2"/>
              </a:rPr>
              <a:t>(</a:t>
            </a:r>
            <a:r>
              <a:rPr lang="en-US" i="1" dirty="0">
                <a:effectLst/>
                <a:latin typeface="STIXGeneral" pitchFamily="2" charset="2"/>
              </a:rPr>
              <a:t>U </a:t>
            </a:r>
            <a:r>
              <a:rPr lang="en-US" dirty="0">
                <a:effectLst/>
                <a:latin typeface="STIXGeneral" pitchFamily="2" charset="2"/>
              </a:rPr>
              <a:t>∩ </a:t>
            </a:r>
            <a:r>
              <a:rPr lang="en-US" i="1" dirty="0">
                <a:effectLst/>
                <a:latin typeface="STIXGeneral" pitchFamily="2" charset="2"/>
              </a:rPr>
              <a:t>V </a:t>
            </a:r>
            <a:r>
              <a:rPr lang="en-US" dirty="0">
                <a:effectLst/>
                <a:latin typeface="STIXGeneral" pitchFamily="2" charset="2"/>
              </a:rPr>
              <a:t>) </a:t>
            </a:r>
            <a:endParaRPr lang="en-US" dirty="0">
              <a:effectLst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680780-00F4-B8F9-C7F0-EE6767F545FB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r>
              <a:rPr lang="en-US"/>
              <a:t>Dr. Malak Abdullah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3CE3D8-D91B-FDB1-2715-B22B1548F32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670"/>
              </a:lnSpc>
            </a:pPr>
            <a:fld id="{81D60167-4931-47E6-BA6A-407CBD079E47}" type="slidenum">
              <a:rPr lang="en-JO" smtClean="0"/>
              <a:t>37</a:t>
            </a:fld>
            <a:r>
              <a:rPr lang="en-JO" spc="-240"/>
              <a:t> </a:t>
            </a:r>
            <a:r>
              <a:rPr lang="en-JO"/>
              <a:t>/</a:t>
            </a:r>
            <a:r>
              <a:rPr lang="en-JO" spc="-245"/>
              <a:t> </a:t>
            </a:r>
            <a:r>
              <a:rPr lang="en-JO"/>
              <a:t>29</a:t>
            </a:r>
            <a:endParaRPr lang="en-JO" dirty="0"/>
          </a:p>
        </p:txBody>
      </p:sp>
    </p:spTree>
    <p:extLst>
      <p:ext uri="{BB962C8B-B14F-4D97-AF65-F5344CB8AC3E}">
        <p14:creationId xmlns:p14="http://schemas.microsoft.com/office/powerpoint/2010/main" val="338290253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98EC76-1C70-77C3-603A-BAA109A1C7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3450" y="211465"/>
            <a:ext cx="2666999" cy="553998"/>
          </a:xfrm>
        </p:spPr>
        <p:txBody>
          <a:bodyPr/>
          <a:lstStyle/>
          <a:p>
            <a:r>
              <a:rPr lang="en-US" sz="1800" b="1" dirty="0">
                <a:solidFill>
                  <a:srgbClr val="00B050"/>
                </a:solidFill>
                <a:effectLst/>
                <a:latin typeface="Helvetica" pitchFamily="2" charset="0"/>
              </a:rPr>
              <a:t>Probability review </a:t>
            </a:r>
            <a:endParaRPr lang="en-US" dirty="0">
              <a:solidFill>
                <a:srgbClr val="00B050"/>
              </a:solidFill>
              <a:effectLst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E567D6-9400-EC97-8A6C-4A2C5E2ECB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3420" y="561543"/>
            <a:ext cx="4283260" cy="2769989"/>
          </a:xfrm>
        </p:spPr>
        <p:txBody>
          <a:bodyPr/>
          <a:lstStyle/>
          <a:p>
            <a:r>
              <a:rPr lang="en-US" dirty="0">
                <a:effectLst/>
                <a:latin typeface="ArialMT"/>
              </a:rPr>
              <a:t>Let X and Y be </a:t>
            </a:r>
            <a:r>
              <a:rPr lang="en-US" b="1" dirty="0">
                <a:effectLst/>
                <a:latin typeface="Arial" panose="020B0604020202020204" pitchFamily="34" charset="0"/>
              </a:rPr>
              <a:t>random variables</a:t>
            </a:r>
            <a:br>
              <a:rPr lang="en-US" b="1" dirty="0">
                <a:effectLst/>
                <a:latin typeface="Arial" panose="020B0604020202020204" pitchFamily="34" charset="0"/>
              </a:rPr>
            </a:br>
            <a:r>
              <a:rPr lang="en-US" sz="1000" dirty="0">
                <a:solidFill>
                  <a:srgbClr val="595959"/>
                </a:solidFill>
                <a:effectLst/>
                <a:latin typeface="ArialMT"/>
              </a:rPr>
              <a:t>Ex. X is the outcome of the first roll of a 6-sided dice, Y is the outcome of the second roll of the dice </a:t>
            </a:r>
            <a:endParaRPr lang="en-US" sz="1000" dirty="0">
              <a:effectLst/>
            </a:endParaRPr>
          </a:p>
          <a:p>
            <a:r>
              <a:rPr lang="en-US" sz="1000" dirty="0">
                <a:solidFill>
                  <a:srgbClr val="595959"/>
                </a:solidFill>
                <a:effectLst/>
                <a:latin typeface="ArialMT"/>
              </a:rPr>
              <a:t>(</a:t>
            </a:r>
            <a:r>
              <a:rPr lang="en-US" sz="1000" i="1" dirty="0">
                <a:solidFill>
                  <a:srgbClr val="595959"/>
                </a:solidFill>
                <a:effectLst/>
                <a:latin typeface="STIXGeneral" pitchFamily="2" charset="2"/>
              </a:rPr>
              <a:t>X </a:t>
            </a:r>
            <a:r>
              <a:rPr lang="en-US" sz="1000" dirty="0">
                <a:solidFill>
                  <a:srgbClr val="595959"/>
                </a:solidFill>
                <a:effectLst/>
                <a:latin typeface="ArialMT"/>
              </a:rPr>
              <a:t>and </a:t>
            </a:r>
            <a:r>
              <a:rPr lang="en-US" sz="1000" i="1" dirty="0">
                <a:solidFill>
                  <a:srgbClr val="595959"/>
                </a:solidFill>
                <a:effectLst/>
                <a:latin typeface="STIXGeneral" pitchFamily="2" charset="2"/>
              </a:rPr>
              <a:t>Y </a:t>
            </a:r>
            <a:r>
              <a:rPr lang="en-US" sz="1000" dirty="0">
                <a:solidFill>
                  <a:srgbClr val="595959"/>
                </a:solidFill>
                <a:effectLst/>
                <a:latin typeface="ArialMT"/>
              </a:rPr>
              <a:t>take values in {1,2,3,4,5,6} each with equal probability) </a:t>
            </a:r>
            <a:endParaRPr lang="en-US" sz="1000" dirty="0">
              <a:effectLst/>
            </a:endParaRPr>
          </a:p>
          <a:p>
            <a:endParaRPr lang="en-US" dirty="0">
              <a:effectLst/>
              <a:latin typeface="ArialMT"/>
            </a:endParaRPr>
          </a:p>
          <a:p>
            <a:r>
              <a:rPr lang="en-US" dirty="0">
                <a:effectLst/>
                <a:latin typeface="ArialMT"/>
              </a:rPr>
              <a:t>An </a:t>
            </a:r>
            <a:r>
              <a:rPr lang="en-US" b="1" dirty="0">
                <a:effectLst/>
                <a:latin typeface="Arial" panose="020B0604020202020204" pitchFamily="34" charset="0"/>
              </a:rPr>
              <a:t>event </a:t>
            </a:r>
            <a:r>
              <a:rPr lang="en-US" dirty="0">
                <a:effectLst/>
                <a:latin typeface="ArialMT"/>
              </a:rPr>
              <a:t>is a statement about the world that holds or not: </a:t>
            </a:r>
          </a:p>
          <a:p>
            <a:r>
              <a:rPr lang="en-US" sz="1000" dirty="0">
                <a:solidFill>
                  <a:srgbClr val="595959"/>
                </a:solidFill>
                <a:effectLst/>
                <a:latin typeface="ArialMT"/>
              </a:rPr>
              <a:t>Define events </a:t>
            </a:r>
            <a:r>
              <a:rPr lang="en-US" sz="1000" i="1" dirty="0">
                <a:solidFill>
                  <a:srgbClr val="595959"/>
                </a:solidFill>
                <a:effectLst/>
                <a:latin typeface="STIXGeneral" pitchFamily="2" charset="2"/>
              </a:rPr>
              <a:t>A </a:t>
            </a:r>
            <a:r>
              <a:rPr lang="en-US" sz="1000" dirty="0">
                <a:solidFill>
                  <a:srgbClr val="595959"/>
                </a:solidFill>
                <a:effectLst/>
                <a:latin typeface="STIXGeneral" pitchFamily="2" charset="2"/>
              </a:rPr>
              <a:t>= {</a:t>
            </a:r>
            <a:r>
              <a:rPr lang="en-US" sz="1000" i="1" dirty="0">
                <a:solidFill>
                  <a:srgbClr val="595959"/>
                </a:solidFill>
                <a:effectLst/>
                <a:latin typeface="STIXGeneral" pitchFamily="2" charset="2"/>
              </a:rPr>
              <a:t>X </a:t>
            </a:r>
            <a:r>
              <a:rPr lang="en-US" sz="1000" dirty="0">
                <a:solidFill>
                  <a:srgbClr val="595959"/>
                </a:solidFill>
                <a:effectLst/>
                <a:latin typeface="STIXGeneral" pitchFamily="2" charset="2"/>
              </a:rPr>
              <a:t>∈ {3,4}}</a:t>
            </a:r>
            <a:r>
              <a:rPr lang="en-US" sz="1000" dirty="0">
                <a:solidFill>
                  <a:srgbClr val="595959"/>
                </a:solidFill>
                <a:effectLst/>
                <a:latin typeface="ArialMT"/>
              </a:rPr>
              <a:t>, </a:t>
            </a:r>
            <a:endParaRPr lang="en-US" sz="1000" dirty="0">
              <a:effectLst/>
            </a:endParaRPr>
          </a:p>
          <a:p>
            <a:pPr marL="171450" indent="-171450">
              <a:buFont typeface="STIXGeneral" pitchFamily="2" charset="2"/>
              <a:buChar char="B"/>
            </a:pPr>
            <a:r>
              <a:rPr lang="en-US" sz="1000" dirty="0">
                <a:solidFill>
                  <a:srgbClr val="595959"/>
                </a:solidFill>
                <a:effectLst/>
                <a:latin typeface="STIXGeneral" pitchFamily="2" charset="2"/>
              </a:rPr>
              <a:t>                    B = {</a:t>
            </a:r>
            <a:r>
              <a:rPr lang="en-US" sz="1000" i="1" dirty="0">
                <a:solidFill>
                  <a:srgbClr val="595959"/>
                </a:solidFill>
                <a:effectLst/>
                <a:latin typeface="STIXGeneral" pitchFamily="2" charset="2"/>
              </a:rPr>
              <a:t>X </a:t>
            </a:r>
            <a:r>
              <a:rPr lang="en-US" sz="1000" dirty="0">
                <a:solidFill>
                  <a:srgbClr val="595959"/>
                </a:solidFill>
                <a:effectLst/>
                <a:latin typeface="STIXGeneral" pitchFamily="2" charset="2"/>
              </a:rPr>
              <a:t>= 1}</a:t>
            </a:r>
            <a:r>
              <a:rPr lang="en-US" sz="1000" dirty="0">
                <a:solidFill>
                  <a:srgbClr val="595959"/>
                </a:solidFill>
                <a:effectLst/>
                <a:latin typeface="ArialMT"/>
              </a:rPr>
              <a:t>,</a:t>
            </a:r>
            <a:br>
              <a:rPr lang="en-US" sz="1000" dirty="0">
                <a:solidFill>
                  <a:srgbClr val="595959"/>
                </a:solidFill>
                <a:effectLst/>
                <a:latin typeface="ArialMT"/>
              </a:rPr>
            </a:br>
            <a:r>
              <a:rPr lang="en-US" sz="1000" dirty="0">
                <a:solidFill>
                  <a:srgbClr val="595959"/>
                </a:solidFill>
                <a:effectLst/>
                <a:latin typeface="ArialMT"/>
              </a:rPr>
              <a:t>                  </a:t>
            </a:r>
            <a:r>
              <a:rPr lang="en-US" sz="1000" i="1" dirty="0">
                <a:solidFill>
                  <a:srgbClr val="595959"/>
                </a:solidFill>
                <a:effectLst/>
                <a:latin typeface="STIXGeneral" pitchFamily="2" charset="2"/>
              </a:rPr>
              <a:t>C </a:t>
            </a:r>
            <a:r>
              <a:rPr lang="en-US" sz="1000" dirty="0">
                <a:solidFill>
                  <a:srgbClr val="595959"/>
                </a:solidFill>
                <a:effectLst/>
                <a:latin typeface="STIXGeneral" pitchFamily="2" charset="2"/>
              </a:rPr>
              <a:t>= {</a:t>
            </a:r>
            <a:r>
              <a:rPr lang="en-US" sz="1000" i="1" dirty="0">
                <a:solidFill>
                  <a:srgbClr val="595959"/>
                </a:solidFill>
                <a:effectLst/>
                <a:latin typeface="STIXGeneral" pitchFamily="2" charset="2"/>
              </a:rPr>
              <a:t>Y </a:t>
            </a:r>
            <a:r>
              <a:rPr lang="en-US" sz="1000" dirty="0">
                <a:solidFill>
                  <a:srgbClr val="595959"/>
                </a:solidFill>
                <a:effectLst/>
                <a:latin typeface="STIXGeneral" pitchFamily="2" charset="2"/>
              </a:rPr>
              <a:t>∈ {3,4}} </a:t>
            </a:r>
          </a:p>
          <a:p>
            <a:pPr marL="171450" indent="-171450">
              <a:buFont typeface="STIXGeneral" pitchFamily="2" charset="2"/>
              <a:buChar char="B"/>
            </a:pPr>
            <a:endParaRPr lang="en-US" sz="1000" dirty="0">
              <a:effectLst/>
            </a:endParaRPr>
          </a:p>
          <a:p>
            <a:r>
              <a:rPr lang="en-US" dirty="0">
                <a:effectLst/>
                <a:latin typeface="ArialMT"/>
              </a:rPr>
              <a:t>Every event is assigned a </a:t>
            </a:r>
            <a:r>
              <a:rPr lang="en-US" b="1" dirty="0">
                <a:effectLst/>
                <a:latin typeface="Arial" panose="020B0604020202020204" pitchFamily="34" charset="0"/>
              </a:rPr>
              <a:t>probability</a:t>
            </a:r>
            <a:r>
              <a:rPr lang="en-US" dirty="0">
                <a:effectLst/>
                <a:latin typeface="ArialMT"/>
              </a:rPr>
              <a:t>: </a:t>
            </a:r>
            <a:r>
              <a:rPr lang="en-US" i="1" dirty="0">
                <a:solidFill>
                  <a:srgbClr val="FF2300"/>
                </a:solidFill>
                <a:effectLst/>
                <a:latin typeface="STIXGeneral" pitchFamily="2" charset="2"/>
              </a:rPr>
              <a:t>P</a:t>
            </a:r>
            <a:r>
              <a:rPr lang="en-US" dirty="0">
                <a:solidFill>
                  <a:srgbClr val="FF2300"/>
                </a:solidFill>
                <a:effectLst/>
                <a:latin typeface="STIXGeneral" pitchFamily="2" charset="2"/>
              </a:rPr>
              <a:t>(</a:t>
            </a:r>
            <a:r>
              <a:rPr lang="en-US" i="1" dirty="0">
                <a:solidFill>
                  <a:srgbClr val="FF2300"/>
                </a:solidFill>
                <a:effectLst/>
                <a:latin typeface="STIXGeneral" pitchFamily="2" charset="2"/>
              </a:rPr>
              <a:t>A</a:t>
            </a:r>
            <a:r>
              <a:rPr lang="en-US" dirty="0">
                <a:solidFill>
                  <a:srgbClr val="FF2300"/>
                </a:solidFill>
                <a:effectLst/>
                <a:latin typeface="STIXGeneral" pitchFamily="2" charset="2"/>
              </a:rPr>
              <a:t>) = </a:t>
            </a:r>
            <a:r>
              <a:rPr lang="en-US" i="1" dirty="0">
                <a:solidFill>
                  <a:srgbClr val="FF2300"/>
                </a:solidFill>
                <a:effectLst/>
                <a:latin typeface="STIXGeneral" pitchFamily="2" charset="2"/>
              </a:rPr>
              <a:t>P</a:t>
            </a:r>
            <a:r>
              <a:rPr lang="en-US" dirty="0">
                <a:solidFill>
                  <a:srgbClr val="FF2300"/>
                </a:solidFill>
                <a:effectLst/>
                <a:latin typeface="STIXGeneral" pitchFamily="2" charset="2"/>
              </a:rPr>
              <a:t>(</a:t>
            </a:r>
            <a:r>
              <a:rPr lang="en-US" i="1" dirty="0">
                <a:solidFill>
                  <a:srgbClr val="FF2300"/>
                </a:solidFill>
                <a:effectLst/>
                <a:latin typeface="STIXGeneral" pitchFamily="2" charset="2"/>
              </a:rPr>
              <a:t>X </a:t>
            </a:r>
            <a:r>
              <a:rPr lang="en-US" dirty="0">
                <a:solidFill>
                  <a:srgbClr val="FF2300"/>
                </a:solidFill>
                <a:effectLst/>
                <a:latin typeface="STIXGeneral" pitchFamily="2" charset="2"/>
              </a:rPr>
              <a:t>∈ {3,4}) = </a:t>
            </a:r>
            <a:r>
              <a:rPr lang="en-US" dirty="0">
                <a:solidFill>
                  <a:srgbClr val="0230FF"/>
                </a:solidFill>
                <a:effectLst/>
                <a:latin typeface="ArialMT"/>
              </a:rPr>
              <a:t>1/3</a:t>
            </a:r>
          </a:p>
          <a:p>
            <a:r>
              <a:rPr lang="en-US" dirty="0">
                <a:solidFill>
                  <a:srgbClr val="0230FF"/>
                </a:solidFill>
                <a:effectLst/>
                <a:latin typeface="ArialMT"/>
              </a:rPr>
              <a:t> </a:t>
            </a:r>
            <a:endParaRPr lang="en-US" dirty="0">
              <a:effectLst/>
            </a:endParaRPr>
          </a:p>
          <a:p>
            <a:r>
              <a:rPr lang="en-US" dirty="0">
                <a:effectLst/>
                <a:latin typeface="ArialMT"/>
              </a:rPr>
              <a:t>For any events </a:t>
            </a:r>
            <a:r>
              <a:rPr lang="en-US" i="1" dirty="0">
                <a:effectLst/>
                <a:latin typeface="STIXGeneral" pitchFamily="2" charset="2"/>
              </a:rPr>
              <a:t>U</a:t>
            </a:r>
            <a:r>
              <a:rPr lang="en-US" dirty="0">
                <a:effectLst/>
                <a:latin typeface="STIXGeneral" pitchFamily="2" charset="2"/>
              </a:rPr>
              <a:t>, </a:t>
            </a:r>
            <a:r>
              <a:rPr lang="en-US" i="1" dirty="0">
                <a:effectLst/>
                <a:latin typeface="STIXGeneral" pitchFamily="2" charset="2"/>
              </a:rPr>
              <a:t>V </a:t>
            </a:r>
            <a:r>
              <a:rPr lang="en-US" dirty="0">
                <a:effectLst/>
                <a:latin typeface="ArialMT"/>
              </a:rPr>
              <a:t>we have </a:t>
            </a:r>
            <a:r>
              <a:rPr lang="en-US" i="1" dirty="0">
                <a:effectLst/>
                <a:latin typeface="STIXGeneral" pitchFamily="2" charset="2"/>
              </a:rPr>
              <a:t>P</a:t>
            </a:r>
            <a:r>
              <a:rPr lang="en-US" dirty="0">
                <a:effectLst/>
                <a:latin typeface="STIXGeneral" pitchFamily="2" charset="2"/>
              </a:rPr>
              <a:t>(</a:t>
            </a:r>
            <a:r>
              <a:rPr lang="en-US" i="1" dirty="0">
                <a:effectLst/>
                <a:latin typeface="STIXGeneral" pitchFamily="2" charset="2"/>
              </a:rPr>
              <a:t>U </a:t>
            </a:r>
            <a:r>
              <a:rPr lang="en-US" dirty="0">
                <a:effectLst/>
                <a:latin typeface="STIXGeneral" pitchFamily="2" charset="2"/>
              </a:rPr>
              <a:t>∪ </a:t>
            </a:r>
            <a:r>
              <a:rPr lang="en-US" i="1" dirty="0">
                <a:effectLst/>
                <a:latin typeface="STIXGeneral" pitchFamily="2" charset="2"/>
              </a:rPr>
              <a:t>V </a:t>
            </a:r>
            <a:r>
              <a:rPr lang="en-US" dirty="0">
                <a:effectLst/>
                <a:latin typeface="STIXGeneral" pitchFamily="2" charset="2"/>
              </a:rPr>
              <a:t>) = </a:t>
            </a:r>
            <a:r>
              <a:rPr lang="en-US" i="1" dirty="0">
                <a:effectLst/>
                <a:latin typeface="STIXGeneral" pitchFamily="2" charset="2"/>
              </a:rPr>
              <a:t>P</a:t>
            </a:r>
            <a:r>
              <a:rPr lang="en-US" dirty="0">
                <a:effectLst/>
                <a:latin typeface="STIXGeneral" pitchFamily="2" charset="2"/>
              </a:rPr>
              <a:t>(</a:t>
            </a:r>
            <a:r>
              <a:rPr lang="en-US" i="1" dirty="0">
                <a:effectLst/>
                <a:latin typeface="STIXGeneral" pitchFamily="2" charset="2"/>
              </a:rPr>
              <a:t>U </a:t>
            </a:r>
            <a:r>
              <a:rPr lang="en-US" dirty="0">
                <a:effectLst/>
                <a:latin typeface="STIXGeneral" pitchFamily="2" charset="2"/>
              </a:rPr>
              <a:t>) + </a:t>
            </a:r>
            <a:r>
              <a:rPr lang="en-US" i="1" dirty="0">
                <a:effectLst/>
                <a:latin typeface="STIXGeneral" pitchFamily="2" charset="2"/>
              </a:rPr>
              <a:t>P</a:t>
            </a:r>
            <a:r>
              <a:rPr lang="en-US" dirty="0">
                <a:effectLst/>
                <a:latin typeface="STIXGeneral" pitchFamily="2" charset="2"/>
              </a:rPr>
              <a:t>(</a:t>
            </a:r>
            <a:r>
              <a:rPr lang="en-US" i="1" dirty="0">
                <a:effectLst/>
                <a:latin typeface="STIXGeneral" pitchFamily="2" charset="2"/>
              </a:rPr>
              <a:t>V </a:t>
            </a:r>
            <a:r>
              <a:rPr lang="en-US" dirty="0">
                <a:effectLst/>
                <a:latin typeface="STIXGeneral" pitchFamily="2" charset="2"/>
              </a:rPr>
              <a:t>) − </a:t>
            </a:r>
            <a:r>
              <a:rPr lang="en-US" i="1" dirty="0">
                <a:effectLst/>
                <a:latin typeface="STIXGeneral" pitchFamily="2" charset="2"/>
              </a:rPr>
              <a:t>P</a:t>
            </a:r>
            <a:r>
              <a:rPr lang="en-US" dirty="0">
                <a:effectLst/>
                <a:latin typeface="STIXGeneral" pitchFamily="2" charset="2"/>
              </a:rPr>
              <a:t>(</a:t>
            </a:r>
            <a:r>
              <a:rPr lang="en-US" i="1" dirty="0">
                <a:effectLst/>
                <a:latin typeface="STIXGeneral" pitchFamily="2" charset="2"/>
              </a:rPr>
              <a:t>U </a:t>
            </a:r>
            <a:r>
              <a:rPr lang="en-US" dirty="0">
                <a:effectLst/>
                <a:latin typeface="STIXGeneral" pitchFamily="2" charset="2"/>
              </a:rPr>
              <a:t>∩ </a:t>
            </a:r>
            <a:r>
              <a:rPr lang="en-US" i="1" dirty="0">
                <a:effectLst/>
                <a:latin typeface="STIXGeneral" pitchFamily="2" charset="2"/>
              </a:rPr>
              <a:t>V </a:t>
            </a:r>
            <a:r>
              <a:rPr lang="en-US" dirty="0">
                <a:effectLst/>
                <a:latin typeface="STIXGeneral" pitchFamily="2" charset="2"/>
              </a:rPr>
              <a:t>)</a:t>
            </a:r>
            <a:br>
              <a:rPr lang="en-US" dirty="0">
                <a:effectLst/>
                <a:latin typeface="STIXGeneral" pitchFamily="2" charset="2"/>
              </a:rPr>
            </a:br>
            <a:br>
              <a:rPr lang="en-US" dirty="0">
                <a:effectLst/>
                <a:latin typeface="STIXGeneral" pitchFamily="2" charset="2"/>
              </a:rPr>
            </a:br>
            <a:r>
              <a:rPr lang="en-US" dirty="0">
                <a:effectLst/>
                <a:latin typeface="ArialMT"/>
              </a:rPr>
              <a:t>For say events </a:t>
            </a:r>
            <a:r>
              <a:rPr lang="en-US" i="1" dirty="0">
                <a:effectLst/>
                <a:latin typeface="STIXGeneral" pitchFamily="2" charset="2"/>
              </a:rPr>
              <a:t>U</a:t>
            </a:r>
            <a:r>
              <a:rPr lang="en-US" dirty="0">
                <a:effectLst/>
                <a:latin typeface="STIXGeneral" pitchFamily="2" charset="2"/>
              </a:rPr>
              <a:t>, </a:t>
            </a:r>
            <a:r>
              <a:rPr lang="en-US" i="1" dirty="0">
                <a:effectLst/>
                <a:latin typeface="STIXGeneral" pitchFamily="2" charset="2"/>
              </a:rPr>
              <a:t>V </a:t>
            </a:r>
            <a:r>
              <a:rPr lang="en-US" dirty="0">
                <a:effectLst/>
                <a:latin typeface="ArialMT"/>
              </a:rPr>
              <a:t>are </a:t>
            </a:r>
            <a:r>
              <a:rPr lang="en-US" b="1" dirty="0">
                <a:effectLst/>
                <a:latin typeface="Arial" panose="020B0604020202020204" pitchFamily="34" charset="0"/>
              </a:rPr>
              <a:t>independent </a:t>
            </a:r>
            <a:r>
              <a:rPr lang="en-US" dirty="0">
                <a:effectLst/>
                <a:latin typeface="ArialMT"/>
              </a:rPr>
              <a:t>if </a:t>
            </a:r>
            <a:r>
              <a:rPr lang="en-US" i="1" dirty="0">
                <a:effectLst/>
                <a:latin typeface="STIXGeneral" pitchFamily="2" charset="2"/>
              </a:rPr>
              <a:t>P</a:t>
            </a:r>
            <a:r>
              <a:rPr lang="en-US" dirty="0">
                <a:effectLst/>
                <a:latin typeface="STIXGeneral" pitchFamily="2" charset="2"/>
              </a:rPr>
              <a:t>(</a:t>
            </a:r>
            <a:r>
              <a:rPr lang="en-US" i="1" dirty="0">
                <a:effectLst/>
                <a:latin typeface="STIXGeneral" pitchFamily="2" charset="2"/>
              </a:rPr>
              <a:t>U </a:t>
            </a:r>
            <a:r>
              <a:rPr lang="en-US" dirty="0">
                <a:effectLst/>
                <a:latin typeface="STIXGeneral" pitchFamily="2" charset="2"/>
              </a:rPr>
              <a:t>∩ </a:t>
            </a:r>
            <a:r>
              <a:rPr lang="en-US" i="1" dirty="0">
                <a:effectLst/>
                <a:latin typeface="STIXGeneral" pitchFamily="2" charset="2"/>
              </a:rPr>
              <a:t>V </a:t>
            </a:r>
            <a:r>
              <a:rPr lang="en-US" dirty="0">
                <a:effectLst/>
                <a:latin typeface="STIXGeneral" pitchFamily="2" charset="2"/>
              </a:rPr>
              <a:t>) = </a:t>
            </a:r>
            <a:r>
              <a:rPr lang="en-US" i="1" dirty="0">
                <a:effectLst/>
                <a:latin typeface="STIXGeneral" pitchFamily="2" charset="2"/>
              </a:rPr>
              <a:t>P</a:t>
            </a:r>
            <a:r>
              <a:rPr lang="en-US" dirty="0">
                <a:effectLst/>
                <a:latin typeface="STIXGeneral" pitchFamily="2" charset="2"/>
              </a:rPr>
              <a:t>(</a:t>
            </a:r>
            <a:r>
              <a:rPr lang="en-US" i="1" dirty="0">
                <a:effectLst/>
                <a:latin typeface="STIXGeneral" pitchFamily="2" charset="2"/>
              </a:rPr>
              <a:t>U </a:t>
            </a:r>
            <a:r>
              <a:rPr lang="en-US" dirty="0">
                <a:effectLst/>
                <a:latin typeface="STIXGeneral" pitchFamily="2" charset="2"/>
              </a:rPr>
              <a:t>)</a:t>
            </a:r>
            <a:r>
              <a:rPr lang="en-US" i="1" dirty="0">
                <a:effectLst/>
                <a:latin typeface="STIXGeneral" pitchFamily="2" charset="2"/>
              </a:rPr>
              <a:t>P</a:t>
            </a:r>
            <a:r>
              <a:rPr lang="en-US" dirty="0">
                <a:effectLst/>
                <a:latin typeface="STIXGeneral" pitchFamily="2" charset="2"/>
              </a:rPr>
              <a:t>(</a:t>
            </a:r>
            <a:r>
              <a:rPr lang="en-US" i="1" dirty="0">
                <a:effectLst/>
                <a:latin typeface="STIXGeneral" pitchFamily="2" charset="2"/>
              </a:rPr>
              <a:t>V </a:t>
            </a:r>
            <a:r>
              <a:rPr lang="en-US" dirty="0">
                <a:effectLst/>
                <a:latin typeface="STIXGeneral" pitchFamily="2" charset="2"/>
              </a:rPr>
              <a:t>) </a:t>
            </a:r>
          </a:p>
          <a:p>
            <a:r>
              <a:rPr lang="en-US" dirty="0">
                <a:solidFill>
                  <a:srgbClr val="FF2300"/>
                </a:solidFill>
                <a:effectLst/>
                <a:latin typeface="ArialMT"/>
              </a:rPr>
              <a:t>Are A, B independent? B,C? A, C? </a:t>
            </a:r>
            <a:endParaRPr lang="en-US" dirty="0">
              <a:effectLst/>
            </a:endParaRPr>
          </a:p>
          <a:p>
            <a:r>
              <a:rPr lang="en-US" dirty="0">
                <a:effectLst/>
                <a:latin typeface="STIXGeneral" pitchFamily="2" charset="2"/>
              </a:rPr>
              <a:t> </a:t>
            </a:r>
            <a:endParaRPr lang="en-US" dirty="0">
              <a:effectLst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F06378-259C-3207-1C98-AC4BAFFF4F8F}"/>
              </a:ext>
            </a:extLst>
          </p:cNvPr>
          <p:cNvSpPr txBox="1"/>
          <p:nvPr/>
        </p:nvSpPr>
        <p:spPr>
          <a:xfrm>
            <a:off x="400050" y="3061440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JO" dirty="0"/>
              <a:t>No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D6CC20-B713-0936-43E6-5382CDFD88B0}"/>
              </a:ext>
            </a:extLst>
          </p:cNvPr>
          <p:cNvSpPr txBox="1"/>
          <p:nvPr/>
        </p:nvSpPr>
        <p:spPr>
          <a:xfrm>
            <a:off x="1543050" y="3025775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JO" dirty="0"/>
              <a:t>yes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7103D9-C010-88E6-9294-493658DC5F2E}"/>
              </a:ext>
            </a:extLst>
          </p:cNvPr>
          <p:cNvSpPr txBox="1"/>
          <p:nvPr/>
        </p:nvSpPr>
        <p:spPr>
          <a:xfrm>
            <a:off x="2000250" y="3025775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JO" dirty="0"/>
              <a:t>yes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880C5BE-8F44-246D-C01F-5846F06B253A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r>
              <a:rPr lang="en-US"/>
              <a:t>Dr. Malak Abdullah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9F24975-B8F0-477B-B344-01909DC168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670"/>
              </a:lnSpc>
            </a:pPr>
            <a:fld id="{81D60167-4931-47E6-BA6A-407CBD079E47}" type="slidenum">
              <a:rPr lang="en-JO" smtClean="0"/>
              <a:t>38</a:t>
            </a:fld>
            <a:r>
              <a:rPr lang="en-JO" spc="-240"/>
              <a:t> </a:t>
            </a:r>
            <a:r>
              <a:rPr lang="en-JO"/>
              <a:t>/</a:t>
            </a:r>
            <a:r>
              <a:rPr lang="en-JO" spc="-245"/>
              <a:t> </a:t>
            </a:r>
            <a:r>
              <a:rPr lang="en-JO"/>
              <a:t>29</a:t>
            </a:r>
            <a:endParaRPr lang="en-JO" dirty="0"/>
          </a:p>
        </p:txBody>
      </p:sp>
    </p:spTree>
    <p:extLst>
      <p:ext uri="{BB962C8B-B14F-4D97-AF65-F5344CB8AC3E}">
        <p14:creationId xmlns:p14="http://schemas.microsoft.com/office/powerpoint/2010/main" val="1050813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98EC76-1C70-77C3-603A-BAA109A1C7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3450" y="211465"/>
            <a:ext cx="2666999" cy="553998"/>
          </a:xfrm>
        </p:spPr>
        <p:txBody>
          <a:bodyPr/>
          <a:lstStyle/>
          <a:p>
            <a:r>
              <a:rPr lang="en-US" sz="1800" b="1" dirty="0">
                <a:solidFill>
                  <a:srgbClr val="00B050"/>
                </a:solidFill>
                <a:effectLst/>
                <a:latin typeface="Helvetica" pitchFamily="2" charset="0"/>
              </a:rPr>
              <a:t>Probability review </a:t>
            </a:r>
            <a:endParaRPr lang="en-US" dirty="0">
              <a:solidFill>
                <a:srgbClr val="00B050"/>
              </a:solidFill>
              <a:effectLst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E567D6-9400-EC97-8A6C-4A2C5E2ECB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9691" y="892175"/>
            <a:ext cx="4070717" cy="2092881"/>
          </a:xfrm>
        </p:spPr>
        <p:txBody>
          <a:bodyPr/>
          <a:lstStyle/>
          <a:p>
            <a:r>
              <a:rPr lang="en-US" dirty="0">
                <a:effectLst/>
                <a:latin typeface="ArialMT"/>
              </a:rPr>
              <a:t>Let X and Y be </a:t>
            </a:r>
            <a:r>
              <a:rPr lang="en-US" b="1" dirty="0">
                <a:effectLst/>
                <a:latin typeface="Arial" panose="020B0604020202020204" pitchFamily="34" charset="0"/>
              </a:rPr>
              <a:t>random variables</a:t>
            </a:r>
            <a:br>
              <a:rPr lang="en-US" b="1" dirty="0">
                <a:effectLst/>
                <a:latin typeface="Arial" panose="020B0604020202020204" pitchFamily="34" charset="0"/>
              </a:rPr>
            </a:br>
            <a:r>
              <a:rPr lang="en-US" sz="1000" dirty="0">
                <a:solidFill>
                  <a:srgbClr val="595959"/>
                </a:solidFill>
                <a:effectLst/>
                <a:latin typeface="ArialMT"/>
              </a:rPr>
              <a:t>Ex. X is the outcome of the first roll of a 6-sided dice, Y is the outcome of the second roll of the dice </a:t>
            </a:r>
            <a:endParaRPr lang="en-US" sz="1000" dirty="0">
              <a:effectLst/>
            </a:endParaRPr>
          </a:p>
          <a:p>
            <a:r>
              <a:rPr lang="en-US" sz="1000" dirty="0">
                <a:solidFill>
                  <a:srgbClr val="595959"/>
                </a:solidFill>
                <a:effectLst/>
                <a:latin typeface="ArialMT"/>
              </a:rPr>
              <a:t>(</a:t>
            </a:r>
            <a:r>
              <a:rPr lang="en-US" sz="1000" i="1" dirty="0">
                <a:solidFill>
                  <a:srgbClr val="595959"/>
                </a:solidFill>
                <a:effectLst/>
                <a:latin typeface="STIXGeneral" pitchFamily="2" charset="2"/>
              </a:rPr>
              <a:t>X </a:t>
            </a:r>
            <a:r>
              <a:rPr lang="en-US" sz="1000" dirty="0">
                <a:solidFill>
                  <a:srgbClr val="595959"/>
                </a:solidFill>
                <a:effectLst/>
                <a:latin typeface="ArialMT"/>
              </a:rPr>
              <a:t>and </a:t>
            </a:r>
            <a:r>
              <a:rPr lang="en-US" sz="1000" i="1" dirty="0">
                <a:solidFill>
                  <a:srgbClr val="595959"/>
                </a:solidFill>
                <a:effectLst/>
                <a:latin typeface="STIXGeneral" pitchFamily="2" charset="2"/>
              </a:rPr>
              <a:t>Y </a:t>
            </a:r>
            <a:r>
              <a:rPr lang="en-US" sz="1000" dirty="0">
                <a:solidFill>
                  <a:srgbClr val="595959"/>
                </a:solidFill>
                <a:effectLst/>
                <a:latin typeface="ArialMT"/>
              </a:rPr>
              <a:t>take values in {1,2,3,4,5,6} each with equal probability) </a:t>
            </a:r>
            <a:endParaRPr lang="en-US" sz="1000" dirty="0">
              <a:effectLst/>
            </a:endParaRPr>
          </a:p>
          <a:p>
            <a:endParaRPr lang="en-US" dirty="0">
              <a:effectLst/>
              <a:latin typeface="ArialMT"/>
            </a:endParaRPr>
          </a:p>
          <a:p>
            <a:r>
              <a:rPr lang="en-US" dirty="0">
                <a:effectLst/>
                <a:latin typeface="ArialMT"/>
              </a:rPr>
              <a:t>An </a:t>
            </a:r>
            <a:r>
              <a:rPr lang="en-US" b="1" dirty="0">
                <a:effectLst/>
                <a:latin typeface="Arial" panose="020B0604020202020204" pitchFamily="34" charset="0"/>
              </a:rPr>
              <a:t>event </a:t>
            </a:r>
            <a:r>
              <a:rPr lang="en-US" dirty="0">
                <a:effectLst/>
                <a:latin typeface="ArialMT"/>
              </a:rPr>
              <a:t>is a statement about the world that holds or not: </a:t>
            </a:r>
          </a:p>
          <a:p>
            <a:r>
              <a:rPr lang="en-US" sz="1000" dirty="0">
                <a:solidFill>
                  <a:srgbClr val="595959"/>
                </a:solidFill>
                <a:effectLst/>
                <a:latin typeface="ArialMT"/>
              </a:rPr>
              <a:t>Define events   </a:t>
            </a:r>
            <a:r>
              <a:rPr lang="en-US" sz="1000" i="1" dirty="0">
                <a:solidFill>
                  <a:srgbClr val="595959"/>
                </a:solidFill>
                <a:effectLst/>
                <a:latin typeface="STIXGeneral" pitchFamily="2" charset="2"/>
              </a:rPr>
              <a:t>A </a:t>
            </a:r>
            <a:r>
              <a:rPr lang="en-US" sz="1000" dirty="0">
                <a:solidFill>
                  <a:srgbClr val="595959"/>
                </a:solidFill>
                <a:effectLst/>
                <a:latin typeface="STIXGeneral" pitchFamily="2" charset="2"/>
              </a:rPr>
              <a:t>= {</a:t>
            </a:r>
            <a:r>
              <a:rPr lang="en-US" sz="1000" i="1" dirty="0">
                <a:solidFill>
                  <a:srgbClr val="595959"/>
                </a:solidFill>
                <a:effectLst/>
                <a:latin typeface="STIXGeneral" pitchFamily="2" charset="2"/>
              </a:rPr>
              <a:t>X </a:t>
            </a:r>
            <a:r>
              <a:rPr lang="en-US" sz="1000" dirty="0">
                <a:solidFill>
                  <a:srgbClr val="595959"/>
                </a:solidFill>
                <a:effectLst/>
                <a:latin typeface="STIXGeneral" pitchFamily="2" charset="2"/>
              </a:rPr>
              <a:t>∈ {3,4}}</a:t>
            </a:r>
            <a:r>
              <a:rPr lang="en-US" sz="1000" dirty="0">
                <a:solidFill>
                  <a:srgbClr val="595959"/>
                </a:solidFill>
                <a:effectLst/>
                <a:latin typeface="ArialMT"/>
              </a:rPr>
              <a:t>, </a:t>
            </a:r>
            <a:endParaRPr lang="en-US" sz="1000" dirty="0">
              <a:effectLst/>
            </a:endParaRPr>
          </a:p>
          <a:p>
            <a:pPr marL="171450" indent="-171450">
              <a:buFont typeface="STIXGeneral" pitchFamily="2" charset="2"/>
              <a:buChar char="B"/>
            </a:pPr>
            <a:r>
              <a:rPr lang="en-US" sz="1000" dirty="0">
                <a:solidFill>
                  <a:srgbClr val="595959"/>
                </a:solidFill>
                <a:effectLst/>
                <a:latin typeface="STIXGeneral" pitchFamily="2" charset="2"/>
              </a:rPr>
              <a:t>                      B= {</a:t>
            </a:r>
            <a:r>
              <a:rPr lang="en-US" sz="1000" i="1" dirty="0">
                <a:solidFill>
                  <a:srgbClr val="595959"/>
                </a:solidFill>
                <a:effectLst/>
                <a:latin typeface="STIXGeneral" pitchFamily="2" charset="2"/>
              </a:rPr>
              <a:t>X </a:t>
            </a:r>
            <a:r>
              <a:rPr lang="en-US" sz="1000" dirty="0">
                <a:solidFill>
                  <a:srgbClr val="595959"/>
                </a:solidFill>
                <a:effectLst/>
                <a:latin typeface="STIXGeneral" pitchFamily="2" charset="2"/>
              </a:rPr>
              <a:t>= 1}</a:t>
            </a:r>
            <a:r>
              <a:rPr lang="en-US" sz="1000" dirty="0">
                <a:solidFill>
                  <a:srgbClr val="595959"/>
                </a:solidFill>
                <a:effectLst/>
                <a:latin typeface="ArialMT"/>
              </a:rPr>
              <a:t>,</a:t>
            </a:r>
            <a:br>
              <a:rPr lang="en-US" sz="1000" dirty="0">
                <a:solidFill>
                  <a:srgbClr val="595959"/>
                </a:solidFill>
                <a:effectLst/>
                <a:latin typeface="ArialMT"/>
              </a:rPr>
            </a:br>
            <a:r>
              <a:rPr lang="en-US" sz="1000" dirty="0">
                <a:solidFill>
                  <a:srgbClr val="595959"/>
                </a:solidFill>
                <a:effectLst/>
                <a:latin typeface="ArialMT"/>
              </a:rPr>
              <a:t>                    </a:t>
            </a:r>
            <a:r>
              <a:rPr lang="en-US" sz="1000" i="1" dirty="0">
                <a:solidFill>
                  <a:srgbClr val="595959"/>
                </a:solidFill>
                <a:effectLst/>
                <a:latin typeface="STIXGeneral" pitchFamily="2" charset="2"/>
              </a:rPr>
              <a:t>C </a:t>
            </a:r>
            <a:r>
              <a:rPr lang="en-US" sz="1000" dirty="0">
                <a:solidFill>
                  <a:srgbClr val="595959"/>
                </a:solidFill>
                <a:effectLst/>
                <a:latin typeface="STIXGeneral" pitchFamily="2" charset="2"/>
              </a:rPr>
              <a:t>= {</a:t>
            </a:r>
            <a:r>
              <a:rPr lang="en-US" sz="1000" i="1" dirty="0">
                <a:solidFill>
                  <a:srgbClr val="595959"/>
                </a:solidFill>
                <a:effectLst/>
                <a:latin typeface="STIXGeneral" pitchFamily="2" charset="2"/>
              </a:rPr>
              <a:t>Y </a:t>
            </a:r>
            <a:r>
              <a:rPr lang="en-US" sz="1000" dirty="0">
                <a:solidFill>
                  <a:srgbClr val="595959"/>
                </a:solidFill>
                <a:effectLst/>
                <a:latin typeface="STIXGeneral" pitchFamily="2" charset="2"/>
              </a:rPr>
              <a:t>∈ {3,4}} </a:t>
            </a:r>
          </a:p>
          <a:p>
            <a:pPr marL="171450" indent="-171450">
              <a:buFont typeface="STIXGeneral" pitchFamily="2" charset="2"/>
              <a:buChar char="B"/>
            </a:pPr>
            <a:endParaRPr lang="en-US" sz="1000" dirty="0">
              <a:effectLst/>
            </a:endParaRPr>
          </a:p>
          <a:p>
            <a:r>
              <a:rPr lang="en-US" dirty="0">
                <a:effectLst/>
                <a:latin typeface="ArialMT"/>
              </a:rPr>
              <a:t>Every event is assigned a </a:t>
            </a:r>
            <a:r>
              <a:rPr lang="en-US" b="1" dirty="0">
                <a:effectLst/>
                <a:latin typeface="Arial" panose="020B0604020202020204" pitchFamily="34" charset="0"/>
              </a:rPr>
              <a:t>probability</a:t>
            </a:r>
            <a:r>
              <a:rPr lang="en-US" dirty="0">
                <a:effectLst/>
                <a:latin typeface="ArialMT"/>
              </a:rPr>
              <a:t>: </a:t>
            </a:r>
            <a:r>
              <a:rPr lang="en-US" i="1" dirty="0">
                <a:solidFill>
                  <a:srgbClr val="FF2300"/>
                </a:solidFill>
                <a:effectLst/>
                <a:latin typeface="STIXGeneral" pitchFamily="2" charset="2"/>
              </a:rPr>
              <a:t>P</a:t>
            </a:r>
            <a:r>
              <a:rPr lang="en-US" dirty="0">
                <a:solidFill>
                  <a:srgbClr val="FF2300"/>
                </a:solidFill>
                <a:effectLst/>
                <a:latin typeface="STIXGeneral" pitchFamily="2" charset="2"/>
              </a:rPr>
              <a:t>(</a:t>
            </a:r>
            <a:r>
              <a:rPr lang="en-US" i="1" dirty="0">
                <a:solidFill>
                  <a:srgbClr val="FF2300"/>
                </a:solidFill>
                <a:effectLst/>
                <a:latin typeface="STIXGeneral" pitchFamily="2" charset="2"/>
              </a:rPr>
              <a:t>A</a:t>
            </a:r>
            <a:r>
              <a:rPr lang="en-US" dirty="0">
                <a:solidFill>
                  <a:srgbClr val="FF2300"/>
                </a:solidFill>
                <a:effectLst/>
                <a:latin typeface="STIXGeneral" pitchFamily="2" charset="2"/>
              </a:rPr>
              <a:t>) = </a:t>
            </a:r>
            <a:r>
              <a:rPr lang="en-US" i="1" dirty="0">
                <a:solidFill>
                  <a:srgbClr val="FF2300"/>
                </a:solidFill>
                <a:effectLst/>
                <a:latin typeface="STIXGeneral" pitchFamily="2" charset="2"/>
              </a:rPr>
              <a:t>P</a:t>
            </a:r>
            <a:r>
              <a:rPr lang="en-US" dirty="0">
                <a:solidFill>
                  <a:srgbClr val="FF2300"/>
                </a:solidFill>
                <a:effectLst/>
                <a:latin typeface="STIXGeneral" pitchFamily="2" charset="2"/>
              </a:rPr>
              <a:t>(</a:t>
            </a:r>
            <a:r>
              <a:rPr lang="en-US" i="1" dirty="0">
                <a:solidFill>
                  <a:srgbClr val="FF2300"/>
                </a:solidFill>
                <a:effectLst/>
                <a:latin typeface="STIXGeneral" pitchFamily="2" charset="2"/>
              </a:rPr>
              <a:t>X </a:t>
            </a:r>
            <a:r>
              <a:rPr lang="en-US" dirty="0">
                <a:solidFill>
                  <a:srgbClr val="FF2300"/>
                </a:solidFill>
                <a:effectLst/>
                <a:latin typeface="STIXGeneral" pitchFamily="2" charset="2"/>
              </a:rPr>
              <a:t>∈ {3,4}) = </a:t>
            </a:r>
            <a:r>
              <a:rPr lang="en-US" dirty="0">
                <a:solidFill>
                  <a:srgbClr val="0230FF"/>
                </a:solidFill>
                <a:effectLst/>
                <a:latin typeface="ArialMT"/>
              </a:rPr>
              <a:t>1/3</a:t>
            </a:r>
          </a:p>
          <a:p>
            <a:r>
              <a:rPr lang="en-US" dirty="0">
                <a:solidFill>
                  <a:srgbClr val="0230FF"/>
                </a:solidFill>
                <a:effectLst/>
                <a:latin typeface="ArialMT"/>
              </a:rPr>
              <a:t> </a:t>
            </a:r>
            <a:endParaRPr lang="en-US" dirty="0">
              <a:effectLst/>
            </a:endParaRPr>
          </a:p>
          <a:p>
            <a:r>
              <a:rPr lang="en-US" dirty="0">
                <a:effectLst/>
                <a:latin typeface="ArialMT"/>
              </a:rPr>
              <a:t>For any events </a:t>
            </a:r>
            <a:r>
              <a:rPr lang="en-US" i="1" dirty="0">
                <a:effectLst/>
                <a:latin typeface="STIXGeneral" pitchFamily="2" charset="2"/>
              </a:rPr>
              <a:t>U</a:t>
            </a:r>
            <a:r>
              <a:rPr lang="en-US" dirty="0">
                <a:effectLst/>
                <a:latin typeface="STIXGeneral" pitchFamily="2" charset="2"/>
              </a:rPr>
              <a:t>, </a:t>
            </a:r>
            <a:r>
              <a:rPr lang="en-US" i="1" dirty="0">
                <a:effectLst/>
                <a:latin typeface="STIXGeneral" pitchFamily="2" charset="2"/>
              </a:rPr>
              <a:t>V </a:t>
            </a:r>
            <a:r>
              <a:rPr lang="en-US" dirty="0">
                <a:effectLst/>
                <a:latin typeface="ArialMT"/>
              </a:rPr>
              <a:t>we have </a:t>
            </a:r>
            <a:r>
              <a:rPr lang="en-US" i="1" dirty="0">
                <a:effectLst/>
                <a:latin typeface="STIXGeneral" pitchFamily="2" charset="2"/>
              </a:rPr>
              <a:t>P</a:t>
            </a:r>
            <a:r>
              <a:rPr lang="en-US" dirty="0">
                <a:effectLst/>
                <a:latin typeface="STIXGeneral" pitchFamily="2" charset="2"/>
              </a:rPr>
              <a:t>(</a:t>
            </a:r>
            <a:r>
              <a:rPr lang="en-US" i="1" dirty="0">
                <a:effectLst/>
                <a:latin typeface="STIXGeneral" pitchFamily="2" charset="2"/>
              </a:rPr>
              <a:t>U </a:t>
            </a:r>
            <a:r>
              <a:rPr lang="en-US" dirty="0">
                <a:effectLst/>
                <a:latin typeface="STIXGeneral" pitchFamily="2" charset="2"/>
              </a:rPr>
              <a:t>∪ </a:t>
            </a:r>
            <a:r>
              <a:rPr lang="en-US" i="1" dirty="0">
                <a:effectLst/>
                <a:latin typeface="STIXGeneral" pitchFamily="2" charset="2"/>
              </a:rPr>
              <a:t>V </a:t>
            </a:r>
            <a:r>
              <a:rPr lang="en-US" dirty="0">
                <a:effectLst/>
                <a:latin typeface="STIXGeneral" pitchFamily="2" charset="2"/>
              </a:rPr>
              <a:t>) = </a:t>
            </a:r>
            <a:r>
              <a:rPr lang="en-US" i="1" dirty="0">
                <a:effectLst/>
                <a:latin typeface="STIXGeneral" pitchFamily="2" charset="2"/>
              </a:rPr>
              <a:t>P</a:t>
            </a:r>
            <a:r>
              <a:rPr lang="en-US" dirty="0">
                <a:effectLst/>
                <a:latin typeface="STIXGeneral" pitchFamily="2" charset="2"/>
              </a:rPr>
              <a:t>(</a:t>
            </a:r>
            <a:r>
              <a:rPr lang="en-US" i="1" dirty="0">
                <a:effectLst/>
                <a:latin typeface="STIXGeneral" pitchFamily="2" charset="2"/>
              </a:rPr>
              <a:t>U </a:t>
            </a:r>
            <a:r>
              <a:rPr lang="en-US" dirty="0">
                <a:effectLst/>
                <a:latin typeface="STIXGeneral" pitchFamily="2" charset="2"/>
              </a:rPr>
              <a:t>) + </a:t>
            </a:r>
            <a:r>
              <a:rPr lang="en-US" i="1" dirty="0">
                <a:effectLst/>
                <a:latin typeface="STIXGeneral" pitchFamily="2" charset="2"/>
              </a:rPr>
              <a:t>P</a:t>
            </a:r>
            <a:r>
              <a:rPr lang="en-US" dirty="0">
                <a:effectLst/>
                <a:latin typeface="STIXGeneral" pitchFamily="2" charset="2"/>
              </a:rPr>
              <a:t>(</a:t>
            </a:r>
            <a:r>
              <a:rPr lang="en-US" i="1" dirty="0">
                <a:effectLst/>
                <a:latin typeface="STIXGeneral" pitchFamily="2" charset="2"/>
              </a:rPr>
              <a:t>V </a:t>
            </a:r>
            <a:r>
              <a:rPr lang="en-US" dirty="0">
                <a:effectLst/>
                <a:latin typeface="STIXGeneral" pitchFamily="2" charset="2"/>
              </a:rPr>
              <a:t>) − </a:t>
            </a:r>
            <a:r>
              <a:rPr lang="en-US" i="1" dirty="0">
                <a:effectLst/>
                <a:latin typeface="STIXGeneral" pitchFamily="2" charset="2"/>
              </a:rPr>
              <a:t>P</a:t>
            </a:r>
            <a:r>
              <a:rPr lang="en-US" dirty="0">
                <a:effectLst/>
                <a:latin typeface="STIXGeneral" pitchFamily="2" charset="2"/>
              </a:rPr>
              <a:t>(</a:t>
            </a:r>
            <a:r>
              <a:rPr lang="en-US" i="1" dirty="0">
                <a:effectLst/>
                <a:latin typeface="STIXGeneral" pitchFamily="2" charset="2"/>
              </a:rPr>
              <a:t>U </a:t>
            </a:r>
            <a:r>
              <a:rPr lang="en-US" dirty="0">
                <a:effectLst/>
                <a:latin typeface="STIXGeneral" pitchFamily="2" charset="2"/>
              </a:rPr>
              <a:t>∩ </a:t>
            </a:r>
            <a:r>
              <a:rPr lang="en-US" i="1" dirty="0">
                <a:effectLst/>
                <a:latin typeface="STIXGeneral" pitchFamily="2" charset="2"/>
              </a:rPr>
              <a:t>V </a:t>
            </a:r>
            <a:r>
              <a:rPr lang="en-US" dirty="0">
                <a:effectLst/>
                <a:latin typeface="STIXGeneral" pitchFamily="2" charset="2"/>
              </a:rPr>
              <a:t>) </a:t>
            </a:r>
            <a:endParaRPr lang="en-US" dirty="0">
              <a:effectLst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8262F1-4B07-AF75-D58B-E0A719C8B3CE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r>
              <a:rPr lang="en-US"/>
              <a:t>Dr. Malak Abdullah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B46535-7ADC-3D4D-6129-92EC3601456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670"/>
              </a:lnSpc>
            </a:pPr>
            <a:fld id="{81D60167-4931-47E6-BA6A-407CBD079E47}" type="slidenum">
              <a:rPr lang="en-JO" smtClean="0"/>
              <a:t>39</a:t>
            </a:fld>
            <a:r>
              <a:rPr lang="en-JO" spc="-240"/>
              <a:t> </a:t>
            </a:r>
            <a:r>
              <a:rPr lang="en-JO"/>
              <a:t>/</a:t>
            </a:r>
            <a:r>
              <a:rPr lang="en-JO" spc="-245"/>
              <a:t> </a:t>
            </a:r>
            <a:r>
              <a:rPr lang="en-JO"/>
              <a:t>29</a:t>
            </a:r>
            <a:endParaRPr lang="en-JO" dirty="0"/>
          </a:p>
        </p:txBody>
      </p:sp>
    </p:spTree>
    <p:extLst>
      <p:ext uri="{BB962C8B-B14F-4D97-AF65-F5344CB8AC3E}">
        <p14:creationId xmlns:p14="http://schemas.microsoft.com/office/powerpoint/2010/main" val="15050528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7312" y="204206"/>
            <a:ext cx="4392788" cy="467780"/>
          </a:xfrm>
        </p:spPr>
        <p:txBody>
          <a:bodyPr>
            <a:normAutofit/>
          </a:bodyPr>
          <a:lstStyle/>
          <a:p>
            <a:r>
              <a:rPr lang="en-US" dirty="0"/>
              <a:t>Vectors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26809" y="930954"/>
                <a:ext cx="2711641" cy="2331023"/>
              </a:xfrm>
            </p:spPr>
            <p:txBody>
              <a:bodyPr/>
              <a:lstStyle/>
              <a:p>
                <a:r>
                  <a:rPr lang="en-US" b="1" i="1" dirty="0">
                    <a:solidFill>
                      <a:srgbClr val="0070C0"/>
                    </a:solidFill>
                  </a:rPr>
                  <a:t>Vector </a:t>
                </a:r>
                <a:r>
                  <a:rPr lang="en-US" dirty="0"/>
                  <a:t>definition</a:t>
                </a:r>
              </a:p>
              <a:p>
                <a:pPr lvl="1"/>
                <a:r>
                  <a:rPr lang="en-US" b="1" dirty="0"/>
                  <a:t>Computer science</a:t>
                </a:r>
                <a:r>
                  <a:rPr lang="en-US" dirty="0"/>
                  <a:t>: </a:t>
                </a:r>
                <a:r>
                  <a:rPr lang="en-US" i="1" dirty="0">
                    <a:solidFill>
                      <a:srgbClr val="FF0000"/>
                    </a:solidFill>
                  </a:rPr>
                  <a:t>vector</a:t>
                </a:r>
                <a:r>
                  <a:rPr lang="en-US" b="1" i="1" dirty="0">
                    <a:solidFill>
                      <a:srgbClr val="0070C0"/>
                    </a:solidFill>
                  </a:rPr>
                  <a:t> </a:t>
                </a:r>
                <a:r>
                  <a:rPr lang="en-US" dirty="0"/>
                  <a:t>is a one-dimensional array of ordered real-valued scalars</a:t>
                </a:r>
              </a:p>
              <a:p>
                <a:pPr lvl="1"/>
                <a:r>
                  <a:rPr lang="en-US" b="1" dirty="0"/>
                  <a:t>Mathematics</a:t>
                </a:r>
                <a:r>
                  <a:rPr lang="en-US" dirty="0"/>
                  <a:t>: </a:t>
                </a:r>
                <a:r>
                  <a:rPr lang="en-US" i="1" dirty="0">
                    <a:solidFill>
                      <a:srgbClr val="FF0000"/>
                    </a:solidFill>
                  </a:rPr>
                  <a:t>vector</a:t>
                </a:r>
                <a:r>
                  <a:rPr lang="en-US" b="1" i="1" dirty="0">
                    <a:solidFill>
                      <a:srgbClr val="0070C0"/>
                    </a:solidFill>
                  </a:rPr>
                  <a:t> </a:t>
                </a:r>
                <a:r>
                  <a:rPr lang="en-US" dirty="0"/>
                  <a:t>is a quantity possessing both magnitude and direction, represented by an arrow indicating the direction, and the length of which is proportional to the magnitude</a:t>
                </a:r>
              </a:p>
              <a:p>
                <a:r>
                  <a:rPr lang="en-US" dirty="0"/>
                  <a:t>Vectors are written in column form or in row form</a:t>
                </a:r>
              </a:p>
              <a:p>
                <a:pPr lvl="1"/>
                <a:r>
                  <a:rPr lang="en-US" dirty="0"/>
                  <a:t>Denoted by bold-font lower-case letters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For a general form vector with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elements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the vector lies in the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-dimensional space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lvl="1"/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6809" y="930954"/>
                <a:ext cx="2711641" cy="2331023"/>
              </a:xfrm>
              <a:blipFill>
                <a:blip r:embed="rId3"/>
                <a:stretch>
                  <a:fillRect l="-2804" t="-1630" r="-467"/>
                </a:stretch>
              </a:blipFill>
            </p:spPr>
            <p:txBody>
              <a:bodyPr/>
              <a:lstStyle/>
              <a:p>
                <a:r>
                  <a:rPr lang="en-J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506987" y="2771988"/>
                <a:ext cx="658437" cy="4845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2" dirty="0"/>
                  <a:t> </a:t>
                </a:r>
                <a14:m>
                  <m:oMath xmlns:m="http://schemas.openxmlformats.org/officeDocument/2006/math">
                    <m:r>
                      <a:rPr lang="en-US" sz="802" b="1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sz="802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802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802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802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02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802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802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802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802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802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r>
                                      <a:rPr lang="en-US" sz="802" i="1"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802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02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802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sz="802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987" y="2771988"/>
                <a:ext cx="658437" cy="48455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J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26142D3-76E9-4BB2-AC3B-7AC5934660C2}"/>
                  </a:ext>
                </a:extLst>
              </p:cNvPr>
              <p:cNvSpPr txBox="1"/>
              <p:nvPr/>
            </p:nvSpPr>
            <p:spPr>
              <a:xfrm>
                <a:off x="506987" y="2049488"/>
                <a:ext cx="658437" cy="5010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2" dirty="0"/>
                  <a:t> </a:t>
                </a:r>
                <a14:m>
                  <m:oMath xmlns:m="http://schemas.openxmlformats.org/officeDocument/2006/math">
                    <m:r>
                      <a:rPr lang="en-US" sz="802" b="1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sz="802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802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802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802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802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802" i="1"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802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r>
                                <a:rPr lang="en-US" sz="802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802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26142D3-76E9-4BB2-AC3B-7AC5934660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987" y="2049488"/>
                <a:ext cx="658437" cy="5010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J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4D3B8DB-6647-4A7D-8A3C-C64B571BC4CE}"/>
                  </a:ext>
                </a:extLst>
              </p:cNvPr>
              <p:cNvSpPr txBox="1"/>
              <p:nvPr/>
            </p:nvSpPr>
            <p:spPr>
              <a:xfrm>
                <a:off x="965683" y="2142464"/>
                <a:ext cx="1468845" cy="2157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2" dirty="0"/>
                  <a:t> </a:t>
                </a:r>
                <a14:m>
                  <m:oMath xmlns:m="http://schemas.openxmlformats.org/officeDocument/2006/math">
                    <m:r>
                      <a:rPr lang="en-US" sz="802" b="1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sz="802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802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802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802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802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sz="802" i="1">
                                      <a:latin typeface="Cambria Math" panose="02040503050406030204" pitchFamily="18" charset="0"/>
                                    </a:rPr>
                                    <m:t>7</m:t>
                                  </m:r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sz="802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802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sz="802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mr>
                                  </m:m>
                                </m:e>
                              </m:mr>
                            </m:m>
                          </m:e>
                        </m:d>
                      </m:e>
                      <m:sup>
                        <m:r>
                          <a:rPr lang="en-US" sz="802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sz="802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4D3B8DB-6647-4A7D-8A3C-C64B571BC4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683" y="2142464"/>
                <a:ext cx="1468845" cy="2157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JO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3DF35885-5EFA-6443-C596-B109D6EC07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38450" y="1196975"/>
            <a:ext cx="1707771" cy="1257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28244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90"/>
            <a:ext cx="4610100" cy="345757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6A0DE1C-5CEA-2587-8304-06BB19564A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4050" y="2949575"/>
            <a:ext cx="1758950" cy="407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333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90"/>
            <a:ext cx="4610100" cy="3457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08684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7A4699-5281-F544-A675-BA5C6FB6A8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4149" y="211465"/>
            <a:ext cx="1101801" cy="215444"/>
          </a:xfrm>
        </p:spPr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74DDF1-A21A-D646-A921-B2266AF048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7931" y="856397"/>
            <a:ext cx="3874236" cy="169277"/>
          </a:xfrm>
        </p:spPr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70C4CBA-86F7-C44B-85D8-42F1FE69AF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78" y="463982"/>
            <a:ext cx="2888191" cy="203295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8AA1D1-BC64-F557-91C3-08F45CC433FD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r>
              <a:rPr lang="en-US"/>
              <a:t>Dr. Malak Abdullah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DBC3D9-1683-E18A-17E7-78066F1879D1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670"/>
              </a:lnSpc>
            </a:pPr>
            <a:fld id="{81D60167-4931-47E6-BA6A-407CBD079E47}" type="slidenum">
              <a:rPr lang="en-JO" smtClean="0"/>
              <a:t>42</a:t>
            </a:fld>
            <a:r>
              <a:rPr lang="en-JO" spc="-240"/>
              <a:t> </a:t>
            </a:r>
            <a:r>
              <a:rPr lang="en-JO"/>
              <a:t>/</a:t>
            </a:r>
            <a:r>
              <a:rPr lang="en-JO" spc="-245"/>
              <a:t> </a:t>
            </a:r>
            <a:r>
              <a:rPr lang="en-JO"/>
              <a:t>29</a:t>
            </a:r>
            <a:endParaRPr lang="en-JO" dirty="0"/>
          </a:p>
        </p:txBody>
      </p:sp>
    </p:spTree>
    <p:extLst>
      <p:ext uri="{BB962C8B-B14F-4D97-AF65-F5344CB8AC3E}">
        <p14:creationId xmlns:p14="http://schemas.microsoft.com/office/powerpoint/2010/main" val="18398218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92360-3887-7C42-964A-196BAC6910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4149" y="211465"/>
            <a:ext cx="1101801" cy="215444"/>
          </a:xfrm>
        </p:spPr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7590D0-4682-2B45-8701-CBDA63E6B2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7931" y="856397"/>
            <a:ext cx="3874236" cy="169277"/>
          </a:xfrm>
        </p:spPr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5721327-F139-E345-9124-35CC1C58C1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3785"/>
            <a:ext cx="3263825" cy="1959034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A693AA-4DA6-E0D1-BD9D-B1570C08963C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r>
              <a:rPr lang="en-US"/>
              <a:t>Dr. Malak Abdullah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33503A-A0DE-4ECE-32F0-D494DF7A5EF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670"/>
              </a:lnSpc>
            </a:pPr>
            <a:fld id="{81D60167-4931-47E6-BA6A-407CBD079E47}" type="slidenum">
              <a:rPr lang="en-JO" smtClean="0"/>
              <a:t>43</a:t>
            </a:fld>
            <a:r>
              <a:rPr lang="en-JO" spc="-240"/>
              <a:t> </a:t>
            </a:r>
            <a:r>
              <a:rPr lang="en-JO"/>
              <a:t>/</a:t>
            </a:r>
            <a:r>
              <a:rPr lang="en-JO" spc="-245"/>
              <a:t> </a:t>
            </a:r>
            <a:r>
              <a:rPr lang="en-JO"/>
              <a:t>29</a:t>
            </a:r>
            <a:endParaRPr lang="en-JO" dirty="0"/>
          </a:p>
        </p:txBody>
      </p:sp>
    </p:spTree>
    <p:extLst>
      <p:ext uri="{BB962C8B-B14F-4D97-AF65-F5344CB8AC3E}">
        <p14:creationId xmlns:p14="http://schemas.microsoft.com/office/powerpoint/2010/main" val="272477136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D9033A-FF82-5F41-8B23-DFA2E195E1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4149" y="211465"/>
            <a:ext cx="1101801" cy="215444"/>
          </a:xfrm>
        </p:spPr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C3AF86-DC0C-E449-ABC6-D3A565309D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7931" y="856397"/>
            <a:ext cx="3874236" cy="169277"/>
          </a:xfrm>
        </p:spPr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15DB9A7-D981-5D4E-AC75-0AD44E2D7E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7006"/>
            <a:ext cx="3448050" cy="240069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59EAFD-A197-866F-3D22-0F7361A9FDFB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r>
              <a:rPr lang="en-US"/>
              <a:t>Dr. Malak Abdullah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9FCC4C-6882-AA14-6E34-430AE462C9C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670"/>
              </a:lnSpc>
            </a:pPr>
            <a:fld id="{81D60167-4931-47E6-BA6A-407CBD079E47}" type="slidenum">
              <a:rPr lang="en-JO" smtClean="0"/>
              <a:t>44</a:t>
            </a:fld>
            <a:r>
              <a:rPr lang="en-JO" spc="-240"/>
              <a:t> </a:t>
            </a:r>
            <a:r>
              <a:rPr lang="en-JO"/>
              <a:t>/</a:t>
            </a:r>
            <a:r>
              <a:rPr lang="en-JO" spc="-245"/>
              <a:t> </a:t>
            </a:r>
            <a:r>
              <a:rPr lang="en-JO"/>
              <a:t>29</a:t>
            </a:r>
            <a:endParaRPr lang="en-JO" dirty="0"/>
          </a:p>
        </p:txBody>
      </p:sp>
    </p:spTree>
    <p:extLst>
      <p:ext uri="{BB962C8B-B14F-4D97-AF65-F5344CB8AC3E}">
        <p14:creationId xmlns:p14="http://schemas.microsoft.com/office/powerpoint/2010/main" val="17998970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1960-91F4-F74E-BE48-3BC4CF9FB9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4149" y="211465"/>
            <a:ext cx="1101801" cy="215444"/>
          </a:xfrm>
        </p:spPr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76EB4F-1271-0447-B006-0F1B71AE7A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7931" y="856397"/>
            <a:ext cx="3874236" cy="169277"/>
          </a:xfrm>
        </p:spPr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6D68DA0-558B-7D45-AD0F-5B684AD543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46" y="716921"/>
            <a:ext cx="4341178" cy="2069743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9DBE9D-7F26-A333-1E79-89425ED738A0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r>
              <a:rPr lang="en-US"/>
              <a:t>Dr. Malak Abdullah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B8DE14-CBF5-FFE7-56C9-ED3B332D579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670"/>
              </a:lnSpc>
            </a:pPr>
            <a:fld id="{81D60167-4931-47E6-BA6A-407CBD079E47}" type="slidenum">
              <a:rPr lang="en-JO" smtClean="0"/>
              <a:t>45</a:t>
            </a:fld>
            <a:r>
              <a:rPr lang="en-JO" spc="-240"/>
              <a:t> </a:t>
            </a:r>
            <a:r>
              <a:rPr lang="en-JO"/>
              <a:t>/</a:t>
            </a:r>
            <a:r>
              <a:rPr lang="en-JO" spc="-245"/>
              <a:t> </a:t>
            </a:r>
            <a:r>
              <a:rPr lang="en-JO"/>
              <a:t>29</a:t>
            </a:r>
            <a:endParaRPr lang="en-JO" dirty="0"/>
          </a:p>
        </p:txBody>
      </p:sp>
    </p:spTree>
    <p:extLst>
      <p:ext uri="{BB962C8B-B14F-4D97-AF65-F5344CB8AC3E}">
        <p14:creationId xmlns:p14="http://schemas.microsoft.com/office/powerpoint/2010/main" val="24219113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B7C737-6BC5-0844-808C-173751C2F5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4149" y="211465"/>
            <a:ext cx="1101801" cy="215444"/>
          </a:xfrm>
        </p:spPr>
        <p:txBody>
          <a:bodyPr/>
          <a:lstStyle/>
          <a:p>
            <a:r>
              <a:rPr lang="en-US" dirty="0"/>
              <a:t>OR.   Union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307762-83F5-4A40-B02A-AF2C9911C0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7931" y="856397"/>
            <a:ext cx="3874236" cy="169277"/>
          </a:xfrm>
        </p:spPr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C2CBFC-1D00-A84F-BEC2-CD1D5A6D50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485" y="815975"/>
            <a:ext cx="4122164" cy="2070201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261A4C-6314-25DE-A251-6A613266473B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r>
              <a:rPr lang="en-US"/>
              <a:t>Dr. Malak Abdullah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56B80A-9D0E-7595-D264-F9A9037C616D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670"/>
              </a:lnSpc>
            </a:pPr>
            <a:fld id="{81D60167-4931-47E6-BA6A-407CBD079E47}" type="slidenum">
              <a:rPr lang="en-JO" smtClean="0"/>
              <a:t>46</a:t>
            </a:fld>
            <a:r>
              <a:rPr lang="en-JO" spc="-240"/>
              <a:t> </a:t>
            </a:r>
            <a:r>
              <a:rPr lang="en-JO"/>
              <a:t>/</a:t>
            </a:r>
            <a:r>
              <a:rPr lang="en-JO" spc="-245"/>
              <a:t> </a:t>
            </a:r>
            <a:r>
              <a:rPr lang="en-JO"/>
              <a:t>29</a:t>
            </a:r>
            <a:endParaRPr lang="en-JO" dirty="0"/>
          </a:p>
        </p:txBody>
      </p:sp>
    </p:spTree>
    <p:extLst>
      <p:ext uri="{BB962C8B-B14F-4D97-AF65-F5344CB8AC3E}">
        <p14:creationId xmlns:p14="http://schemas.microsoft.com/office/powerpoint/2010/main" val="67759796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63C4DB-4914-0949-80BB-5AA68C7F1A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4149" y="211465"/>
            <a:ext cx="1101801" cy="215444"/>
          </a:xfrm>
        </p:spPr>
        <p:txBody>
          <a:bodyPr/>
          <a:lstStyle/>
          <a:p>
            <a:r>
              <a:rPr lang="en-US" dirty="0"/>
              <a:t>Disjoint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091BE5-FA51-ED44-8674-FCA0FAB6BD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7931" y="856397"/>
            <a:ext cx="3874236" cy="169277"/>
          </a:xfrm>
        </p:spPr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04235BA-E638-7142-B9BD-C80856FECF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55" y="1372444"/>
            <a:ext cx="1648873" cy="111564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1F682ED-53A2-9E43-98C7-5628FDCAD6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8359" y="1391840"/>
            <a:ext cx="2462887" cy="1115643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10401E-4695-552B-AE5E-035408E05972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r>
              <a:rPr lang="en-US"/>
              <a:t>Dr. Malak Abdullah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FFBF38-6765-D4E3-DB33-2674C147D42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670"/>
              </a:lnSpc>
            </a:pPr>
            <a:fld id="{81D60167-4931-47E6-BA6A-407CBD079E47}" type="slidenum">
              <a:rPr lang="en-JO" smtClean="0"/>
              <a:t>47</a:t>
            </a:fld>
            <a:r>
              <a:rPr lang="en-JO" spc="-240"/>
              <a:t> </a:t>
            </a:r>
            <a:r>
              <a:rPr lang="en-JO"/>
              <a:t>/</a:t>
            </a:r>
            <a:r>
              <a:rPr lang="en-JO" spc="-245"/>
              <a:t> </a:t>
            </a:r>
            <a:r>
              <a:rPr lang="en-JO"/>
              <a:t>29</a:t>
            </a:r>
            <a:endParaRPr lang="en-JO" dirty="0"/>
          </a:p>
        </p:txBody>
      </p:sp>
    </p:spTree>
    <p:extLst>
      <p:ext uri="{BB962C8B-B14F-4D97-AF65-F5344CB8AC3E}">
        <p14:creationId xmlns:p14="http://schemas.microsoft.com/office/powerpoint/2010/main" val="143938161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D4F62-C474-DC42-AEF6-C6093C80BE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4149" y="211465"/>
            <a:ext cx="1101801" cy="430887"/>
          </a:xfrm>
        </p:spPr>
        <p:txBody>
          <a:bodyPr/>
          <a:lstStyle/>
          <a:p>
            <a:r>
              <a:rPr lang="en-US" dirty="0"/>
              <a:t>Exhaustive events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079037-8691-4D4B-BBF5-EE2204A1E0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7931" y="856397"/>
            <a:ext cx="3874236" cy="169277"/>
          </a:xfrm>
        </p:spPr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6BCEED2-13B1-004E-BF99-F4911C67DB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4026"/>
            <a:ext cx="3340197" cy="15526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1664608-90E6-8B45-9ADB-A82A81EE10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6274" y="459897"/>
            <a:ext cx="1204972" cy="588475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65E05D-8C52-3946-7905-67022996A576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r>
              <a:rPr lang="en-US"/>
              <a:t>Dr. Malak Abdullah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8F1908-0D6E-526E-E691-0F020FAE9AC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670"/>
              </a:lnSpc>
            </a:pPr>
            <a:fld id="{81D60167-4931-47E6-BA6A-407CBD079E47}" type="slidenum">
              <a:rPr lang="en-JO" smtClean="0"/>
              <a:t>48</a:t>
            </a:fld>
            <a:r>
              <a:rPr lang="en-JO" spc="-240"/>
              <a:t> </a:t>
            </a:r>
            <a:r>
              <a:rPr lang="en-JO"/>
              <a:t>/</a:t>
            </a:r>
            <a:r>
              <a:rPr lang="en-JO" spc="-245"/>
              <a:t> </a:t>
            </a:r>
            <a:r>
              <a:rPr lang="en-JO"/>
              <a:t>29</a:t>
            </a:r>
            <a:endParaRPr lang="en-JO" dirty="0"/>
          </a:p>
        </p:txBody>
      </p:sp>
    </p:spTree>
    <p:extLst>
      <p:ext uri="{BB962C8B-B14F-4D97-AF65-F5344CB8AC3E}">
        <p14:creationId xmlns:p14="http://schemas.microsoft.com/office/powerpoint/2010/main" val="339522793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FAC992-7DC2-E84D-8ABB-66E90BB790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4149" y="211465"/>
            <a:ext cx="1101801" cy="215444"/>
          </a:xfrm>
        </p:spPr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D44D38-1C78-ED4D-8A26-C4E83432FE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7931" y="856397"/>
            <a:ext cx="3874236" cy="169277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79BA22A-9ADD-0041-94BA-4841803924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75" y="258009"/>
            <a:ext cx="3874236" cy="2646756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20C2A5-308F-0260-C857-9106FF00D487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r>
              <a:rPr lang="en-US"/>
              <a:t>Dr. Malak Abdullah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67F703-CDAF-A032-B5DD-534059C815E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670"/>
              </a:lnSpc>
            </a:pPr>
            <a:fld id="{81D60167-4931-47E6-BA6A-407CBD079E47}" type="slidenum">
              <a:rPr lang="en-JO" smtClean="0"/>
              <a:t>49</a:t>
            </a:fld>
            <a:r>
              <a:rPr lang="en-JO" spc="-240"/>
              <a:t> </a:t>
            </a:r>
            <a:r>
              <a:rPr lang="en-JO"/>
              <a:t>/</a:t>
            </a:r>
            <a:r>
              <a:rPr lang="en-JO" spc="-245"/>
              <a:t> </a:t>
            </a:r>
            <a:r>
              <a:rPr lang="en-JO"/>
              <a:t>29</a:t>
            </a:r>
            <a:endParaRPr lang="en-JO" dirty="0"/>
          </a:p>
        </p:txBody>
      </p:sp>
    </p:spTree>
    <p:extLst>
      <p:ext uri="{BB962C8B-B14F-4D97-AF65-F5344CB8AC3E}">
        <p14:creationId xmlns:p14="http://schemas.microsoft.com/office/powerpoint/2010/main" val="36760002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250" y="204206"/>
            <a:ext cx="4514850" cy="467780"/>
          </a:xfrm>
        </p:spPr>
        <p:txBody>
          <a:bodyPr/>
          <a:lstStyle/>
          <a:p>
            <a:r>
              <a:rPr lang="en-US" dirty="0"/>
              <a:t>Geometry of Vectors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88933" y="930954"/>
                <a:ext cx="2757365" cy="239001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First interpretation of a vector: </a:t>
                </a:r>
                <a:r>
                  <a:rPr lang="en-US" dirty="0">
                    <a:solidFill>
                      <a:srgbClr val="FF0000"/>
                    </a:solidFill>
                  </a:rPr>
                  <a:t>point in space</a:t>
                </a:r>
              </a:p>
              <a:p>
                <a:pPr lvl="1"/>
                <a:r>
                  <a:rPr lang="en-US" dirty="0"/>
                  <a:t>E.g., in 2D we can visualize the data points with respect to a coordinate origin </a:t>
                </a:r>
              </a:p>
              <a:p>
                <a:pPr lvl="1"/>
                <a:endParaRPr lang="en-US" dirty="0"/>
              </a:p>
              <a:p>
                <a:pPr lvl="1"/>
                <a:endParaRPr lang="en-US" sz="445" dirty="0"/>
              </a:p>
              <a:p>
                <a:r>
                  <a:rPr lang="en-US" dirty="0"/>
                  <a:t>Second interpretation of a vector: </a:t>
                </a:r>
                <a:r>
                  <a:rPr lang="en-US" dirty="0">
                    <a:solidFill>
                      <a:srgbClr val="FF0000"/>
                    </a:solidFill>
                  </a:rPr>
                  <a:t>direction in space</a:t>
                </a:r>
              </a:p>
              <a:p>
                <a:pPr lvl="1"/>
                <a:r>
                  <a:rPr lang="en-US" dirty="0"/>
                  <a:t>E.g., the vector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3, 2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/>
                  <a:t> has a direction of 3 steps to the right and 2 steps up</a:t>
                </a:r>
              </a:p>
              <a:p>
                <a:pPr lvl="1"/>
                <a:r>
                  <a:rPr lang="en-US" dirty="0"/>
                  <a:t>The notation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</m:acc>
                  </m:oMath>
                </a14:m>
                <a:r>
                  <a:rPr lang="en-US" dirty="0"/>
                  <a:t> is sometimes used to indicate that the vectors have a direction</a:t>
                </a:r>
              </a:p>
              <a:p>
                <a:pPr lvl="1"/>
                <a:r>
                  <a:rPr lang="en-US" dirty="0"/>
                  <a:t>All vectors in the figure have the same direction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Vector </a:t>
                </a:r>
                <a:r>
                  <a:rPr lang="en-US" dirty="0">
                    <a:solidFill>
                      <a:srgbClr val="FF0000"/>
                    </a:solidFill>
                  </a:rPr>
                  <a:t>addition</a:t>
                </a:r>
              </a:p>
              <a:p>
                <a:pPr lvl="1"/>
                <a:r>
                  <a:rPr lang="en-US" dirty="0"/>
                  <a:t>We add the coordinates, and follow the directions given by the two vectors that are added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88933" y="930954"/>
                <a:ext cx="2757365" cy="2390015"/>
              </a:xfrm>
              <a:blipFill>
                <a:blip r:embed="rId3"/>
                <a:stretch>
                  <a:fillRect l="-2294" t="-1587" r="-917"/>
                </a:stretch>
              </a:blipFill>
            </p:spPr>
            <p:txBody>
              <a:bodyPr/>
              <a:lstStyle/>
              <a:p>
                <a:r>
                  <a:rPr lang="en-JO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7053" y="1698312"/>
            <a:ext cx="1033181" cy="76299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57053" y="2531935"/>
            <a:ext cx="1077467" cy="79891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57054" y="843474"/>
            <a:ext cx="1025350" cy="76949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4A61992-94FE-4BA8-9958-F2A832150E08}"/>
              </a:ext>
            </a:extLst>
          </p:cNvPr>
          <p:cNvSpPr txBox="1"/>
          <p:nvPr/>
        </p:nvSpPr>
        <p:spPr>
          <a:xfrm>
            <a:off x="445431" y="3351117"/>
            <a:ext cx="3879549" cy="1608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5" dirty="0"/>
              <a:t>Picture from: </a:t>
            </a:r>
            <a:r>
              <a:rPr lang="en-US" sz="445" dirty="0">
                <a:hlinkClick r:id="rId7"/>
              </a:rPr>
              <a:t>http://d2l.ai/chapter_appendix-mathematics-for-deep-learning/geometry-linear-algebraic-ops.html#geometry-of-vectors</a:t>
            </a:r>
            <a:endParaRPr lang="en-US" sz="445" dirty="0"/>
          </a:p>
        </p:txBody>
      </p:sp>
    </p:spTree>
    <p:extLst>
      <p:ext uri="{BB962C8B-B14F-4D97-AF65-F5344CB8AC3E}">
        <p14:creationId xmlns:p14="http://schemas.microsoft.com/office/powerpoint/2010/main" val="3915037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116A47-A059-E44E-B266-91DB644085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4149" y="211465"/>
            <a:ext cx="1101801" cy="21544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C5D240-979D-994B-A5DA-2D2118C65C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7931" y="856397"/>
            <a:ext cx="3874236" cy="169277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A6E9AC4-A836-C445-950C-477A06FB9F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3784"/>
            <a:ext cx="3239714" cy="227859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4DE2912-43AD-2B4B-B76A-B950205F2D26}"/>
              </a:ext>
            </a:extLst>
          </p:cNvPr>
          <p:cNvSpPr/>
          <p:nvPr/>
        </p:nvSpPr>
        <p:spPr>
          <a:xfrm>
            <a:off x="2960365" y="2206175"/>
            <a:ext cx="1247127" cy="51142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681" dirty="0">
                <a:solidFill>
                  <a:srgbClr val="000000"/>
                </a:solidFill>
                <a:latin typeface="Segoe UI"/>
              </a:rPr>
              <a:t>The probability that a continuous random variable will assume a particular value is zero.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261EB1-D6B2-27D2-9689-4F0611FCEA02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r>
              <a:rPr lang="en-US"/>
              <a:t>Dr. Malak Abdullah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D5FBA8-E6F6-EA23-9BCC-B5DD8925E68A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670"/>
              </a:lnSpc>
            </a:pPr>
            <a:fld id="{81D60167-4931-47E6-BA6A-407CBD079E47}" type="slidenum">
              <a:rPr lang="en-JO" smtClean="0"/>
              <a:t>50</a:t>
            </a:fld>
            <a:r>
              <a:rPr lang="en-JO" spc="-240"/>
              <a:t> </a:t>
            </a:r>
            <a:r>
              <a:rPr lang="en-JO"/>
              <a:t>/</a:t>
            </a:r>
            <a:r>
              <a:rPr lang="en-JO" spc="-245"/>
              <a:t> </a:t>
            </a:r>
            <a:r>
              <a:rPr lang="en-JO"/>
              <a:t>29</a:t>
            </a:r>
            <a:endParaRPr lang="en-JO" dirty="0"/>
          </a:p>
        </p:txBody>
      </p:sp>
    </p:spTree>
    <p:extLst>
      <p:ext uri="{BB962C8B-B14F-4D97-AF65-F5344CB8AC3E}">
        <p14:creationId xmlns:p14="http://schemas.microsoft.com/office/powerpoint/2010/main" val="41414470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42F34-4FBF-804C-A51F-4EE3067A30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4149" y="211465"/>
            <a:ext cx="1101801" cy="215444"/>
          </a:xfrm>
        </p:spPr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AB2E6E-EF49-A347-8850-9B1D522BA6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7931" y="856397"/>
            <a:ext cx="3874236" cy="338554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0D8C7F2-9CC4-084A-AB31-B7FFB293F9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1706"/>
            <a:ext cx="3092639" cy="220752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46CD8AA-9377-804A-91BB-256DB02A7A49}"/>
              </a:ext>
            </a:extLst>
          </p:cNvPr>
          <p:cNvSpPr/>
          <p:nvPr/>
        </p:nvSpPr>
        <p:spPr>
          <a:xfrm>
            <a:off x="2263541" y="2294437"/>
            <a:ext cx="2005677" cy="301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81" dirty="0">
                <a:hlinkClick r:id="rId3"/>
              </a:rPr>
              <a:t>https://www.youtube.com/watch?v=Fvi9A_tEmXQ</a:t>
            </a:r>
            <a:endParaRPr lang="en-US" sz="681" dirty="0"/>
          </a:p>
          <a:p>
            <a:endParaRPr lang="en-US" sz="681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504745-F261-025B-875F-0AEDD24BFDFA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r>
              <a:rPr lang="en-US"/>
              <a:t>Dr. Malak Abdullah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89FE39-8B72-F445-A94F-257716EA813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670"/>
              </a:lnSpc>
            </a:pPr>
            <a:fld id="{81D60167-4931-47E6-BA6A-407CBD079E47}" type="slidenum">
              <a:rPr lang="en-JO" smtClean="0"/>
              <a:t>51</a:t>
            </a:fld>
            <a:r>
              <a:rPr lang="en-JO" spc="-240"/>
              <a:t> </a:t>
            </a:r>
            <a:r>
              <a:rPr lang="en-JO"/>
              <a:t>/</a:t>
            </a:r>
            <a:r>
              <a:rPr lang="en-JO" spc="-245"/>
              <a:t> </a:t>
            </a:r>
            <a:r>
              <a:rPr lang="en-JO"/>
              <a:t>29</a:t>
            </a:r>
            <a:endParaRPr lang="en-JO" dirty="0"/>
          </a:p>
        </p:txBody>
      </p:sp>
    </p:spTree>
    <p:extLst>
      <p:ext uri="{BB962C8B-B14F-4D97-AF65-F5344CB8AC3E}">
        <p14:creationId xmlns:p14="http://schemas.microsoft.com/office/powerpoint/2010/main" val="242175362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90912-B830-7641-B186-0AB67BAE9E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4149" y="211465"/>
            <a:ext cx="1101801" cy="215444"/>
          </a:xfrm>
        </p:spPr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D0A514-96EF-C249-8DB7-51E5475127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7931" y="856397"/>
            <a:ext cx="3874236" cy="169277"/>
          </a:xfrm>
        </p:spPr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FB404B-9585-1C4F-B1BC-C9B305751C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9296" y="1306769"/>
            <a:ext cx="1738248" cy="14453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6D86757-77A7-5947-AB2B-3EE533843E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3784"/>
            <a:ext cx="2857960" cy="2204913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762EF3-B9F9-43D9-6542-41E9BF35D4C0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r>
              <a:rPr lang="en-US"/>
              <a:t>Dr. Malak Abdullah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24D8B1-1115-E420-962C-A0ED5050B413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670"/>
              </a:lnSpc>
            </a:pPr>
            <a:fld id="{81D60167-4931-47E6-BA6A-407CBD079E47}" type="slidenum">
              <a:rPr lang="en-JO" smtClean="0"/>
              <a:t>52</a:t>
            </a:fld>
            <a:r>
              <a:rPr lang="en-JO" spc="-240"/>
              <a:t> </a:t>
            </a:r>
            <a:r>
              <a:rPr lang="en-JO"/>
              <a:t>/</a:t>
            </a:r>
            <a:r>
              <a:rPr lang="en-JO" spc="-245"/>
              <a:t> </a:t>
            </a:r>
            <a:r>
              <a:rPr lang="en-JO"/>
              <a:t>29</a:t>
            </a:r>
            <a:endParaRPr lang="en-JO" dirty="0"/>
          </a:p>
        </p:txBody>
      </p:sp>
    </p:spTree>
    <p:extLst>
      <p:ext uri="{BB962C8B-B14F-4D97-AF65-F5344CB8AC3E}">
        <p14:creationId xmlns:p14="http://schemas.microsoft.com/office/powerpoint/2010/main" val="43791171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BAD0FA-1748-0849-AF6F-125F7E18EE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4149" y="211465"/>
            <a:ext cx="1101801" cy="215444"/>
          </a:xfrm>
        </p:spPr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516E31-BF7B-8B43-BF2B-F1C8D0A72E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7931" y="856397"/>
            <a:ext cx="3874236" cy="169277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1C458E0-A29E-6945-A14E-57F4B3CF31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3784"/>
            <a:ext cx="3491584" cy="15979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F605867-2CBA-1A4B-8460-A800359FF72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126" r="-1"/>
          <a:stretch/>
        </p:blipFill>
        <p:spPr>
          <a:xfrm>
            <a:off x="1667663" y="1860232"/>
            <a:ext cx="1730351" cy="111698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273EC4-188C-1768-3DB0-D8DB93A51187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r>
              <a:rPr lang="en-US"/>
              <a:t>Dr. Malak Abdullah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B89E1B-A847-9414-B562-981842AFA0C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670"/>
              </a:lnSpc>
            </a:pPr>
            <a:fld id="{81D60167-4931-47E6-BA6A-407CBD079E47}" type="slidenum">
              <a:rPr lang="en-JO" smtClean="0"/>
              <a:t>53</a:t>
            </a:fld>
            <a:r>
              <a:rPr lang="en-JO" spc="-240"/>
              <a:t> </a:t>
            </a:r>
            <a:r>
              <a:rPr lang="en-JO"/>
              <a:t>/</a:t>
            </a:r>
            <a:r>
              <a:rPr lang="en-JO" spc="-245"/>
              <a:t> </a:t>
            </a:r>
            <a:r>
              <a:rPr lang="en-JO"/>
              <a:t>29</a:t>
            </a:r>
            <a:endParaRPr lang="en-JO" dirty="0"/>
          </a:p>
        </p:txBody>
      </p:sp>
    </p:spTree>
    <p:extLst>
      <p:ext uri="{BB962C8B-B14F-4D97-AF65-F5344CB8AC3E}">
        <p14:creationId xmlns:p14="http://schemas.microsoft.com/office/powerpoint/2010/main" val="65242895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C0833-325B-2F45-81D5-694CC93897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4149" y="211465"/>
            <a:ext cx="1101801" cy="215444"/>
          </a:xfrm>
        </p:spPr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3A70A9-0F83-594B-990B-C59203164A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7931" y="856397"/>
            <a:ext cx="3874236" cy="169277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CD50CC6-6286-C54E-AF8E-4F18A0BB03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18" y="433784"/>
            <a:ext cx="2956323" cy="208622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C739022-0B73-6743-BB7F-1E9E0B8866C5}"/>
              </a:ext>
            </a:extLst>
          </p:cNvPr>
          <p:cNvSpPr/>
          <p:nvPr/>
        </p:nvSpPr>
        <p:spPr>
          <a:xfrm>
            <a:off x="2931353" y="1145758"/>
            <a:ext cx="1550637" cy="6161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81" dirty="0">
                <a:solidFill>
                  <a:srgbClr val="333333"/>
                </a:solidFill>
                <a:latin typeface="Helvetica Neue" panose="02000503000000020004" pitchFamily="2" charset="0"/>
              </a:rPr>
              <a:t>For instance, the probability of a coin flip giving a head is considered a marginal probability because we aren’t considering any other events.</a:t>
            </a:r>
            <a:endParaRPr lang="en-US" sz="681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CC1FB5-B98C-B272-DCD8-0A277482E337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r>
              <a:rPr lang="en-US"/>
              <a:t>Dr. Malak Abdullah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143772-485D-43CD-1BEA-8889451518A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670"/>
              </a:lnSpc>
            </a:pPr>
            <a:fld id="{81D60167-4931-47E6-BA6A-407CBD079E47}" type="slidenum">
              <a:rPr lang="en-JO" smtClean="0"/>
              <a:t>54</a:t>
            </a:fld>
            <a:r>
              <a:rPr lang="en-JO" spc="-240"/>
              <a:t> </a:t>
            </a:r>
            <a:r>
              <a:rPr lang="en-JO"/>
              <a:t>/</a:t>
            </a:r>
            <a:r>
              <a:rPr lang="en-JO" spc="-245"/>
              <a:t> </a:t>
            </a:r>
            <a:r>
              <a:rPr lang="en-JO"/>
              <a:t>29</a:t>
            </a:r>
            <a:endParaRPr lang="en-JO" dirty="0"/>
          </a:p>
        </p:txBody>
      </p:sp>
    </p:spTree>
    <p:extLst>
      <p:ext uri="{BB962C8B-B14F-4D97-AF65-F5344CB8AC3E}">
        <p14:creationId xmlns:p14="http://schemas.microsoft.com/office/powerpoint/2010/main" val="104931204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D8EFE3-0AFC-1143-8062-11559E41E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4149" y="211465"/>
            <a:ext cx="1101801" cy="215444"/>
          </a:xfrm>
        </p:spPr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A3153C-E70C-A547-B3A3-82B8DBB232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7931" y="856397"/>
            <a:ext cx="3874236" cy="169277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96AA714-A572-D247-98B6-0F133F9525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3784"/>
            <a:ext cx="2561738" cy="176846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14C1245-E706-4E4E-9A9A-DD5D78B41A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4808" y="938846"/>
            <a:ext cx="2300761" cy="1716856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A66120-2687-B76B-59FC-03BF44763BC7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r>
              <a:rPr lang="en-US"/>
              <a:t>Dr. Malak Abdullah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335FF0-C5AA-1493-D9FD-A246747809F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670"/>
              </a:lnSpc>
            </a:pPr>
            <a:fld id="{81D60167-4931-47E6-BA6A-407CBD079E47}" type="slidenum">
              <a:rPr lang="en-JO" smtClean="0"/>
              <a:t>55</a:t>
            </a:fld>
            <a:r>
              <a:rPr lang="en-JO" spc="-240"/>
              <a:t> </a:t>
            </a:r>
            <a:r>
              <a:rPr lang="en-JO"/>
              <a:t>/</a:t>
            </a:r>
            <a:r>
              <a:rPr lang="en-JO" spc="-245"/>
              <a:t> </a:t>
            </a:r>
            <a:r>
              <a:rPr lang="en-JO"/>
              <a:t>29</a:t>
            </a:r>
            <a:endParaRPr lang="en-JO" dirty="0"/>
          </a:p>
        </p:txBody>
      </p:sp>
    </p:spTree>
    <p:extLst>
      <p:ext uri="{BB962C8B-B14F-4D97-AF65-F5344CB8AC3E}">
        <p14:creationId xmlns:p14="http://schemas.microsoft.com/office/powerpoint/2010/main" val="40530323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DC0E9-14B9-7849-A3D1-5EA5BCD3F3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4149" y="211465"/>
            <a:ext cx="1101801" cy="215444"/>
          </a:xfrm>
        </p:spPr>
        <p:txBody>
          <a:bodyPr/>
          <a:lstStyle/>
          <a:p>
            <a:r>
              <a:rPr lang="en-US" dirty="0"/>
              <a:t>Vectors Basics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03B520-718C-434C-A133-BF70F6641A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7931" y="856397"/>
            <a:ext cx="3874236" cy="169277"/>
          </a:xfrm>
        </p:spPr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AF40993-738D-2943-94D2-1B35E360C4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5121"/>
            <a:ext cx="3825237" cy="1850435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31D24D-E3AF-326E-7154-7B39F9812EE7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r>
              <a:rPr lang="en-US"/>
              <a:t>Dr. Malak Abdullah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C6F6BC-A0B6-4D13-ED96-CEC84AD381DD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670"/>
              </a:lnSpc>
            </a:pPr>
            <a:fld id="{81D60167-4931-47E6-BA6A-407CBD079E47}" type="slidenum">
              <a:rPr lang="en-JO" smtClean="0"/>
              <a:t>6</a:t>
            </a:fld>
            <a:r>
              <a:rPr lang="en-JO" spc="-240"/>
              <a:t> </a:t>
            </a:r>
            <a:r>
              <a:rPr lang="en-JO"/>
              <a:t>/</a:t>
            </a:r>
            <a:r>
              <a:rPr lang="en-JO" spc="-245"/>
              <a:t> </a:t>
            </a:r>
            <a:r>
              <a:rPr lang="en-JO"/>
              <a:t>29</a:t>
            </a:r>
            <a:endParaRPr lang="en-JO" dirty="0"/>
          </a:p>
        </p:txBody>
      </p:sp>
    </p:spTree>
    <p:extLst>
      <p:ext uri="{BB962C8B-B14F-4D97-AF65-F5344CB8AC3E}">
        <p14:creationId xmlns:p14="http://schemas.microsoft.com/office/powerpoint/2010/main" val="10709720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17C923-9C62-7A4A-8A59-D62C7C611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4149" y="211465"/>
            <a:ext cx="1101801" cy="215444"/>
          </a:xfrm>
        </p:spPr>
        <p:txBody>
          <a:bodyPr/>
          <a:lstStyle/>
          <a:p>
            <a:pPr algn="ctr" rtl="0"/>
            <a:r>
              <a:rPr lang="en-US" dirty="0"/>
              <a:t>Norm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1B571B-095C-1B40-9795-0B450F28CD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7931" y="856397"/>
            <a:ext cx="3874236" cy="169277"/>
          </a:xfrm>
        </p:spPr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B9E0651-B7F6-B14D-88A8-0281C50A46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130" b="64437"/>
          <a:stretch/>
        </p:blipFill>
        <p:spPr>
          <a:xfrm>
            <a:off x="-2" y="815975"/>
            <a:ext cx="2507340" cy="8510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45E3236-8858-AC41-8D46-840F6963E5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5001" y="968375"/>
            <a:ext cx="2075099" cy="163691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CC59D09-3154-6F4F-87E0-BE0B1B1754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917018"/>
            <a:ext cx="4598421" cy="5437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529DFEB-5008-BDD9-A362-40BF16BB84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7404" r="4130"/>
          <a:stretch/>
        </p:blipFill>
        <p:spPr>
          <a:xfrm>
            <a:off x="-2" y="1855877"/>
            <a:ext cx="2507340" cy="780051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97D2B6-22DA-0184-97C0-FB831A223E9E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r>
              <a:rPr lang="en-US"/>
              <a:t>Dr. Malak Abdullah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7959C29-4008-BDC3-2EBB-CE4A45720E5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670"/>
              </a:lnSpc>
            </a:pPr>
            <a:fld id="{81D60167-4931-47E6-BA6A-407CBD079E47}" type="slidenum">
              <a:rPr lang="en-JO" smtClean="0"/>
              <a:t>7</a:t>
            </a:fld>
            <a:r>
              <a:rPr lang="en-JO" spc="-240"/>
              <a:t> </a:t>
            </a:r>
            <a:r>
              <a:rPr lang="en-JO"/>
              <a:t>/</a:t>
            </a:r>
            <a:r>
              <a:rPr lang="en-JO" spc="-245"/>
              <a:t> </a:t>
            </a:r>
            <a:r>
              <a:rPr lang="en-JO"/>
              <a:t>29</a:t>
            </a:r>
            <a:endParaRPr lang="en-JO" dirty="0"/>
          </a:p>
        </p:txBody>
      </p:sp>
    </p:spTree>
    <p:extLst>
      <p:ext uri="{BB962C8B-B14F-4D97-AF65-F5344CB8AC3E}">
        <p14:creationId xmlns:p14="http://schemas.microsoft.com/office/powerpoint/2010/main" val="21813727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E93BFA-8948-7347-A84B-800FEE367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4149" y="211465"/>
            <a:ext cx="1101801" cy="215444"/>
          </a:xfrm>
        </p:spPr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640A19-6D22-0A4C-93FE-BA6AE7C3EA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7931" y="856397"/>
            <a:ext cx="3874236" cy="169277"/>
          </a:xfrm>
        </p:spPr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38E47FA-C175-F543-BFF0-E85A160685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3785"/>
            <a:ext cx="2339224" cy="247972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3D6862E-0EF3-5241-A71C-BD21F432D5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5050" y="478973"/>
            <a:ext cx="2329838" cy="2288675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151372-735F-AE03-3EFC-B30610D87A6A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r>
              <a:rPr lang="en-US"/>
              <a:t>Dr. Malak Abdullah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C05253-B048-10E1-B3A4-35A5DB2928FA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670"/>
              </a:lnSpc>
            </a:pPr>
            <a:fld id="{81D60167-4931-47E6-BA6A-407CBD079E47}" type="slidenum">
              <a:rPr lang="en-JO" smtClean="0"/>
              <a:t>8</a:t>
            </a:fld>
            <a:r>
              <a:rPr lang="en-JO" spc="-240"/>
              <a:t> </a:t>
            </a:r>
            <a:r>
              <a:rPr lang="en-JO"/>
              <a:t>/</a:t>
            </a:r>
            <a:r>
              <a:rPr lang="en-JO" spc="-245"/>
              <a:t> </a:t>
            </a:r>
            <a:r>
              <a:rPr lang="en-JO"/>
              <a:t>29</a:t>
            </a:r>
            <a:endParaRPr lang="en-JO" dirty="0"/>
          </a:p>
        </p:txBody>
      </p:sp>
    </p:spTree>
    <p:extLst>
      <p:ext uri="{BB962C8B-B14F-4D97-AF65-F5344CB8AC3E}">
        <p14:creationId xmlns:p14="http://schemas.microsoft.com/office/powerpoint/2010/main" val="12700000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94AEB-2394-E04E-8B28-221006382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5850" y="211465"/>
            <a:ext cx="2133599" cy="215444"/>
          </a:xfrm>
        </p:spPr>
        <p:txBody>
          <a:bodyPr/>
          <a:lstStyle/>
          <a:p>
            <a:r>
              <a:rPr lang="en-US" dirty="0"/>
              <a:t>Distance between two points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183BA0E-C650-FE49-9E7D-EF4E162C85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14" y="511175"/>
            <a:ext cx="2181172" cy="1447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0A2DCCA-7EB8-C52E-75AB-38015D29A4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6450" y="1531359"/>
            <a:ext cx="2442656" cy="1896471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AC2492-0D87-F358-C395-AF5742528C3A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r>
              <a:rPr lang="en-US"/>
              <a:t>Dr. Malak Abdullah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AF2EC8-9CB5-FAAD-A51E-8F92A84E2F6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670"/>
              </a:lnSpc>
            </a:pPr>
            <a:fld id="{81D60167-4931-47E6-BA6A-407CBD079E47}" type="slidenum">
              <a:rPr lang="en-JO" smtClean="0"/>
              <a:t>9</a:t>
            </a:fld>
            <a:r>
              <a:rPr lang="en-JO" spc="-240"/>
              <a:t> </a:t>
            </a:r>
            <a:r>
              <a:rPr lang="en-JO"/>
              <a:t>/</a:t>
            </a:r>
            <a:r>
              <a:rPr lang="en-JO" spc="-245"/>
              <a:t> </a:t>
            </a:r>
            <a:r>
              <a:rPr lang="en-JO"/>
              <a:t>29</a:t>
            </a:r>
            <a:endParaRPr lang="en-JO" dirty="0"/>
          </a:p>
        </p:txBody>
      </p:sp>
    </p:spTree>
    <p:extLst>
      <p:ext uri="{BB962C8B-B14F-4D97-AF65-F5344CB8AC3E}">
        <p14:creationId xmlns:p14="http://schemas.microsoft.com/office/powerpoint/2010/main" val="10496296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12046</TotalTime>
  <Words>2741</Words>
  <Application>Microsoft Macintosh PowerPoint</Application>
  <PresentationFormat>Custom</PresentationFormat>
  <Paragraphs>430</Paragraphs>
  <Slides>55</Slides>
  <Notes>5</Notes>
  <HiddenSlides>0</HiddenSlides>
  <MMClips>0</MMClips>
  <ScaleCrop>false</ScaleCrop>
  <HeadingPairs>
    <vt:vector size="8" baseType="variant">
      <vt:variant>
        <vt:lpstr>Fonts Used</vt:lpstr>
      </vt:variant>
      <vt:variant>
        <vt:i4>15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72" baseType="lpstr">
      <vt:lpstr>Arial</vt:lpstr>
      <vt:lpstr>Arial</vt:lpstr>
      <vt:lpstr>ArialMT</vt:lpstr>
      <vt:lpstr>Calibri</vt:lpstr>
      <vt:lpstr>Cambria Math</vt:lpstr>
      <vt:lpstr>Courier New</vt:lpstr>
      <vt:lpstr>Helvetica</vt:lpstr>
      <vt:lpstr>Helvetica Neue</vt:lpstr>
      <vt:lpstr>Lato</vt:lpstr>
      <vt:lpstr>Lucida Console</vt:lpstr>
      <vt:lpstr>Nunito Sans</vt:lpstr>
      <vt:lpstr>Palatino Linotype</vt:lpstr>
      <vt:lpstr>Segoe UI</vt:lpstr>
      <vt:lpstr>STIXGeneral</vt:lpstr>
      <vt:lpstr>Wingdings</vt:lpstr>
      <vt:lpstr>Office Theme</vt:lpstr>
      <vt:lpstr>Equation</vt:lpstr>
      <vt:lpstr>Machine Learning  02- Mathematics for Machine Learning</vt:lpstr>
      <vt:lpstr>PowerPoint Presentation</vt:lpstr>
      <vt:lpstr>PowerPoint Presentation</vt:lpstr>
      <vt:lpstr>Vectors</vt:lpstr>
      <vt:lpstr>Geometry of Vectors</vt:lpstr>
      <vt:lpstr>Vectors Basics</vt:lpstr>
      <vt:lpstr>Norm</vt:lpstr>
      <vt:lpstr>PowerPoint Presentation</vt:lpstr>
      <vt:lpstr>Distance between two points</vt:lpstr>
      <vt:lpstr>Norm of a Vector</vt:lpstr>
      <vt:lpstr>Matrices</vt:lpstr>
      <vt:lpstr>Matrices</vt:lpstr>
      <vt:lpstr>Matrices</vt:lpstr>
      <vt:lpstr>Matrices</vt:lpstr>
      <vt:lpstr>Tensors</vt:lpstr>
      <vt:lpstr>PowerPoint Presentation</vt:lpstr>
      <vt:lpstr>Numpy</vt:lpstr>
      <vt:lpstr>Numpy</vt:lpstr>
      <vt:lpstr>PowerPoint Presentation</vt:lpstr>
      <vt:lpstr>ndarray vs list of lists </vt:lpstr>
      <vt:lpstr>The N-dimensional array (ndarray)</vt:lpstr>
      <vt:lpstr>PowerPoint Presentation</vt:lpstr>
      <vt:lpstr>Examples</vt:lpstr>
      <vt:lpstr>Creating ndarrays</vt:lpstr>
      <vt:lpstr>Numpy data types</vt:lpstr>
      <vt:lpstr>Examples</vt:lpstr>
      <vt:lpstr>Reshape</vt:lpstr>
      <vt:lpstr>Reshaping and transposing</vt:lpstr>
      <vt:lpstr>PowerPoint Presentation</vt:lpstr>
      <vt:lpstr>PowerPoint Presentation</vt:lpstr>
      <vt:lpstr>PowerPoint Presentation</vt:lpstr>
      <vt:lpstr>Dot product</vt:lpstr>
      <vt:lpstr>PowerPoint Presentation</vt:lpstr>
      <vt:lpstr>PowerPoint Presentation</vt:lpstr>
      <vt:lpstr>Probability review </vt:lpstr>
      <vt:lpstr>Probability Spaces</vt:lpstr>
      <vt:lpstr>Probability review </vt:lpstr>
      <vt:lpstr>Probability review </vt:lpstr>
      <vt:lpstr>Probability review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OR.   Union</vt:lpstr>
      <vt:lpstr>Disjoint</vt:lpstr>
      <vt:lpstr>Exhaustive events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  01- Introduction</dc:title>
  <cp:lastModifiedBy>Malak Abdullah</cp:lastModifiedBy>
  <cp:revision>21</cp:revision>
  <dcterms:created xsi:type="dcterms:W3CDTF">2024-02-10T12:43:08Z</dcterms:created>
  <dcterms:modified xsi:type="dcterms:W3CDTF">2024-03-02T20:21:32Z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2015-07-23T00:00:00Z</vt:filetime>
  </property>
  <property fmtid="{D5CDD505-2E9C-101B-9397-08002B2CF9AE}" pid="3" name="Creator">
    <vt:lpwstr>LaTeX with Beamer class version 3.26</vt:lpwstr>
  </property>
  <property fmtid="{D5CDD505-2E9C-101B-9397-08002B2CF9AE}" pid="4" name="LastSaved">
    <vt:filetime>2024-02-10T00:00:00Z</vt:filetime>
  </property>
</Properties>
</file>